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Slab"/>
      <p:regular r:id="rId56"/>
      <p:bold r:id="rId57"/>
    </p:embeddedFont>
    <p:embeddedFont>
      <p:font typeface="Robo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2" roundtripDataSignature="AMtx7miFUAgYQsCMlB6+L3IPepsQ8z8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044650-F9CC-420F-92A0-EA50F53302B8}">
  <a:tblStyle styleId="{63044650-F9CC-420F-92A0-EA50F53302B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Slab-bold.fntdata"/><Relationship Id="rId12" Type="http://schemas.openxmlformats.org/officeDocument/2006/relationships/slide" Target="slides/slide6.xml"/><Relationship Id="rId56" Type="http://schemas.openxmlformats.org/officeDocument/2006/relationships/font" Target="fonts/RobotoSlab-regular.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Ưu điểm vượt trội:</a:t>
            </a:r>
            <a:endParaRPr b="1"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Hiểu ngữ cảnh tự nhiên: Xử lý các câu hỏi phức tạp sử dụng ngôn ngữ giao tiếp.</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Tiếp cận thông tin toàn cầu: Tra cứu các chủ đề từ bất kỳ nền văn hóa hay khu vực.</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Tăng hiệu quả học tập &amp; làm việc: Tiết kiệm thời gian nghiên cứu và vượt qua rào cản ngôn ngữ để nắm bắt thông tin nhanh chóng.</a:t>
            </a:r>
            <a:endParaRPr sz="1400">
              <a:solidFill>
                <a:schemeClr val="dk1"/>
              </a:solidFill>
              <a:latin typeface="Roboto Slab"/>
              <a:ea typeface="Roboto Slab"/>
              <a:cs typeface="Roboto Slab"/>
              <a:sym typeface="Roboto Slab"/>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Ưu điểm vượt trội:</a:t>
            </a:r>
            <a:endParaRPr b="1"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Giao tiếp tự nhiên: Trải nghiệm trò chuyện giống như với con người, không cần lặp lại ngữ cảnh cho mỗi câu hỏi.</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Phát triển ý tưởng: Hỗ trợ đào sâu một chủ đề, giải quyết vấn đề từng bước một.</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Cá nhân hóa cao: Dựa trên các câu trả lời trước đó, có thể đưa ra các phản hồi phù hợp.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Ưu điểm vượt trội:</a:t>
            </a:r>
            <a:endParaRPr b="1"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Giao tiếp tự nhiên: Trải nghiệm trò chuyện giống như với con người, không cần lặp lại ngữ cảnh cho mỗi câu hỏi.</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Phát triển ý tưởng: Hỗ trợ đào sâu một chủ đề, giải quyết vấn đề từng bước một.</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Cá nhân hóa cao: Dựa trên các câu trả lời trước đó, có thể đưa ra các phản hồi phù hợp.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Ưu điểm vượt trội:</a:t>
            </a:r>
            <a:endParaRPr b="1"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Phân tích dữ liệu hiệu quả: Giúp người dùng phân tích các bộ dữ liệu phức tạp một cách nhanh chóng, tạo ra biểu đồ, tóm tắt và đưa ra các insight giá trị.</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Tiết kiệm thời gian</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Phá vỡ rào cản: Biến thông tin từ nhiều định dạng khác nhau thành văn bản dễ hiểu và tương tác.</a:t>
            </a:r>
            <a:endParaRPr sz="1400">
              <a:solidFill>
                <a:schemeClr val="dk1"/>
              </a:solidFill>
              <a:latin typeface="Roboto Slab"/>
              <a:ea typeface="Roboto Slab"/>
              <a:cs typeface="Roboto Slab"/>
              <a:sym typeface="Roboto Slab"/>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Ưu điểm vượt trội:</a:t>
            </a:r>
            <a:endParaRPr b="1"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Giao tiếp tự nhiên: Trải nghiệm trò chuyện giống như với con người, không cần lặp lại ngữ cảnh cho mỗi câu hỏi.</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Phát triển ý tưởng: Hỗ trợ đào sâu một chủ đề, giải quyết vấn đề từng bước một.</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Cá nhân hóa cao: Dựa trên các câu trả lời trước đó, có thể đưa ra các phản hồi phù hợp.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Chọn ví dụ khác, không có thông tin nhưng vẫn tỏ 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chatgpt.com/"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gemini.google.com/app" TargetMode="Externa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0" y="1347375"/>
            <a:ext cx="9144000" cy="16932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Clr>
                <a:srgbClr val="000000"/>
              </a:buClr>
              <a:buSzPts val="2400"/>
              <a:buFont typeface="Arial"/>
              <a:buNone/>
            </a:pPr>
            <a:r>
              <a:rPr b="1" i="0" lang="en" sz="2000" u="none" cap="none" strike="noStrike">
                <a:solidFill>
                  <a:srgbClr val="FF0000"/>
                </a:solidFill>
                <a:latin typeface="Roboto Slab"/>
                <a:ea typeface="Roboto Slab"/>
                <a:cs typeface="Roboto Slab"/>
                <a:sym typeface="Roboto Slab"/>
              </a:rPr>
              <a:t>KHÓA TẬP HUẤN ỨNG DỤNG AI </a:t>
            </a:r>
            <a:endParaRPr b="1" i="0" sz="2000" u="none" cap="none" strike="noStrike">
              <a:solidFill>
                <a:srgbClr val="FF0000"/>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2400"/>
              <a:buFont typeface="Arial"/>
              <a:buNone/>
            </a:pPr>
            <a:r>
              <a:rPr b="1" i="0" lang="en" sz="2000" u="none" cap="none" strike="noStrike">
                <a:solidFill>
                  <a:srgbClr val="FF0000"/>
                </a:solidFill>
                <a:latin typeface="Roboto Slab"/>
                <a:ea typeface="Roboto Slab"/>
                <a:cs typeface="Roboto Slab"/>
                <a:sym typeface="Roboto Slab"/>
              </a:rPr>
              <a:t>CHO CÁN BỘ CÁC ĐẢNG UỶ VÀ CƠ QUAN ĐẢNG</a:t>
            </a:r>
            <a:endParaRPr b="1" i="0" sz="2000" u="none" cap="none" strike="noStrike">
              <a:solidFill>
                <a:srgbClr val="FF0000"/>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2400"/>
              <a:buFont typeface="Arial"/>
              <a:buNone/>
            </a:pPr>
            <a:r>
              <a:rPr b="1" lang="en" sz="2000">
                <a:solidFill>
                  <a:srgbClr val="0000AA"/>
                </a:solidFill>
                <a:latin typeface="Roboto Slab"/>
                <a:ea typeface="Roboto Slab"/>
                <a:cs typeface="Roboto Slab"/>
                <a:sym typeface="Roboto Slab"/>
              </a:rPr>
              <a:t>CHUYÊN ĐỀ</a:t>
            </a:r>
            <a:endParaRPr b="1" sz="2000">
              <a:solidFill>
                <a:srgbClr val="0000AA"/>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2400"/>
              <a:buFont typeface="Arial"/>
              <a:buNone/>
            </a:pPr>
            <a:r>
              <a:rPr b="1" i="0" lang="en" sz="2000" u="none" cap="none" strike="noStrike">
                <a:solidFill>
                  <a:srgbClr val="0000AA"/>
                </a:solidFill>
                <a:latin typeface="Roboto Slab"/>
                <a:ea typeface="Roboto Slab"/>
                <a:cs typeface="Roboto Slab"/>
                <a:sym typeface="Roboto Slab"/>
              </a:rPr>
              <a:t>CÔNG CỤ AI PHỔ BIẾN CHATGPT &amp; GEMINI</a:t>
            </a:r>
            <a:endParaRPr b="1" i="0" sz="2000" u="none" cap="none" strike="noStrike">
              <a:solidFill>
                <a:srgbClr val="0000AA"/>
              </a:solidFill>
              <a:latin typeface="Roboto Slab"/>
              <a:ea typeface="Roboto Slab"/>
              <a:cs typeface="Roboto Slab"/>
              <a:sym typeface="Roboto Slab"/>
            </a:endParaRPr>
          </a:p>
        </p:txBody>
      </p:sp>
      <p:sp>
        <p:nvSpPr>
          <p:cNvPr id="55" name="Google Shape;55;p1"/>
          <p:cNvSpPr txBox="1"/>
          <p:nvPr/>
        </p:nvSpPr>
        <p:spPr>
          <a:xfrm>
            <a:off x="935400" y="3185075"/>
            <a:ext cx="7273200" cy="8220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Clr>
                <a:srgbClr val="000000"/>
              </a:buClr>
              <a:buSzPts val="1800"/>
              <a:buFont typeface="Arial"/>
              <a:buNone/>
            </a:pPr>
            <a:r>
              <a:rPr b="1" i="0" lang="en" sz="1800" u="none" cap="none" strike="noStrike">
                <a:solidFill>
                  <a:srgbClr val="000000"/>
                </a:solidFill>
                <a:latin typeface="Roboto Slab"/>
                <a:ea typeface="Roboto Slab"/>
                <a:cs typeface="Roboto Slab"/>
                <a:sym typeface="Roboto Slab"/>
              </a:rPr>
              <a:t>GS. TS. Lê Sỹ Vinh</a:t>
            </a:r>
            <a:endParaRPr b="1" i="0" sz="1800" u="none" cap="none" strike="noStrike">
              <a:solidFill>
                <a:srgbClr val="000000"/>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1800"/>
              <a:buFont typeface="Arial"/>
              <a:buNone/>
            </a:pPr>
            <a:r>
              <a:rPr b="1" i="0" lang="en" sz="1800" u="none" cap="none" strike="noStrike">
                <a:solidFill>
                  <a:srgbClr val="000000"/>
                </a:solidFill>
                <a:latin typeface="Roboto Slab"/>
                <a:ea typeface="Roboto Slab"/>
                <a:cs typeface="Roboto Slab"/>
                <a:sym typeface="Roboto Slab"/>
              </a:rPr>
              <a:t>TS. Lê Đức Trọng, TS. Mẫn Đức Chức</a:t>
            </a:r>
            <a:endParaRPr b="1" i="0" sz="1800" u="none" cap="none" strike="noStrike">
              <a:solidFill>
                <a:srgbClr val="000000"/>
              </a:solidFill>
              <a:latin typeface="Roboto Slab"/>
              <a:ea typeface="Roboto Slab"/>
              <a:cs typeface="Roboto Slab"/>
              <a:sym typeface="Roboto Slab"/>
            </a:endParaRPr>
          </a:p>
        </p:txBody>
      </p:sp>
      <p:sp>
        <p:nvSpPr>
          <p:cNvPr id="56" name="Google Shape;56;p1"/>
          <p:cNvSpPr txBox="1"/>
          <p:nvPr/>
        </p:nvSpPr>
        <p:spPr>
          <a:xfrm>
            <a:off x="3687900" y="4501425"/>
            <a:ext cx="1768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oboto Slab"/>
                <a:ea typeface="Roboto Slab"/>
                <a:cs typeface="Roboto Slab"/>
                <a:sym typeface="Roboto Slab"/>
              </a:rPr>
              <a:t>Hà Nội, 09/2025</a:t>
            </a:r>
            <a:endParaRPr b="1" i="0" sz="1600" u="none" cap="none" strike="noStrike">
              <a:solidFill>
                <a:srgbClr val="000000"/>
              </a:solidFill>
              <a:latin typeface="Roboto Slab"/>
              <a:ea typeface="Roboto Slab"/>
              <a:cs typeface="Roboto Slab"/>
              <a:sym typeface="Roboto Slab"/>
            </a:endParaRPr>
          </a:p>
        </p:txBody>
      </p:sp>
      <p:grpSp>
        <p:nvGrpSpPr>
          <p:cNvPr id="57" name="Google Shape;57;p1"/>
          <p:cNvGrpSpPr/>
          <p:nvPr/>
        </p:nvGrpSpPr>
        <p:grpSpPr>
          <a:xfrm>
            <a:off x="0" y="58450"/>
            <a:ext cx="9144000" cy="1019475"/>
            <a:chOff x="0" y="58450"/>
            <a:chExt cx="9144000" cy="1019475"/>
          </a:xfrm>
        </p:grpSpPr>
        <p:pic>
          <p:nvPicPr>
            <p:cNvPr id="58" name="Google Shape;58;p1"/>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59" name="Google Shape;59;p1"/>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60" name="Google Shape;60;p1"/>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62" name="Google Shape;62;p1"/>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64" name="Google Shape;64;p1"/>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65" name="Google Shape;65;p1"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66" name="Google Shape;66;p1"/>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Giới thiệu ChatGPT</a:t>
            </a:r>
            <a:endParaRPr b="1">
              <a:solidFill>
                <a:srgbClr val="0000AA"/>
              </a:solidFill>
              <a:latin typeface="Roboto Slab"/>
              <a:ea typeface="Roboto Slab"/>
              <a:cs typeface="Roboto Slab"/>
              <a:sym typeface="Roboto Slab"/>
            </a:endParaRPr>
          </a:p>
        </p:txBody>
      </p:sp>
      <p:sp>
        <p:nvSpPr>
          <p:cNvPr id="171" name="Google Shape;171;p10"/>
          <p:cNvSpPr txBox="1"/>
          <p:nvPr>
            <p:ph idx="1" type="body"/>
          </p:nvPr>
        </p:nvSpPr>
        <p:spPr>
          <a:xfrm>
            <a:off x="3236400" y="853488"/>
            <a:ext cx="5595900" cy="376938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3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ChatGPT</a:t>
            </a:r>
            <a:r>
              <a:rPr lang="en" sz="1600">
                <a:solidFill>
                  <a:schemeClr val="dk1"/>
                </a:solidFill>
                <a:latin typeface="Roboto Slab"/>
                <a:ea typeface="Roboto Slab"/>
                <a:cs typeface="Roboto Slab"/>
                <a:sym typeface="Roboto Slab"/>
              </a:rPr>
              <a:t> (</a:t>
            </a:r>
            <a:r>
              <a:rPr lang="en" sz="1600" u="sng">
                <a:solidFill>
                  <a:schemeClr val="dk1"/>
                </a:solidFill>
                <a:latin typeface="Roboto Slab"/>
                <a:ea typeface="Roboto Slab"/>
                <a:cs typeface="Roboto Slab"/>
                <a:sym typeface="Roboto Slab"/>
                <a:hlinkClick r:id="rId3">
                  <a:extLst>
                    <a:ext uri="{A12FA001-AC4F-418D-AE19-62706E023703}">
                      <ahyp:hlinkClr val="tx"/>
                    </a:ext>
                  </a:extLst>
                </a:hlinkClick>
              </a:rPr>
              <a:t>https://chatgpt.com/</a:t>
            </a:r>
            <a:r>
              <a:rPr lang="en" sz="1600">
                <a:solidFill>
                  <a:schemeClr val="dk1"/>
                </a:solidFill>
                <a:latin typeface="Roboto Slab"/>
                <a:ea typeface="Roboto Slab"/>
                <a:cs typeface="Roboto Slab"/>
                <a:sym typeface="Roboto Slab"/>
              </a:rPr>
              <a:t>) là một AI tạo sinh chuyên về ngôn ngữ được huấn luyện bởi OpenAI, ra mắt cuối năm 2022</a:t>
            </a:r>
            <a:endParaRPr sz="1600">
              <a:solidFill>
                <a:schemeClr val="dk1"/>
              </a:solidFill>
              <a:latin typeface="Roboto Slab"/>
              <a:ea typeface="Roboto Slab"/>
              <a:cs typeface="Roboto Slab"/>
              <a:sym typeface="Roboto Slab"/>
            </a:endParaRPr>
          </a:p>
          <a:p>
            <a:pPr indent="-330200" lvl="0" marL="457200" rtl="0" algn="just">
              <a:lnSpc>
                <a:spcPct val="13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Phiên bản mới nhất</a:t>
            </a:r>
            <a:r>
              <a:rPr lang="en" sz="1600">
                <a:solidFill>
                  <a:schemeClr val="dk1"/>
                </a:solidFill>
                <a:latin typeface="Roboto Slab"/>
                <a:ea typeface="Roboto Slab"/>
                <a:cs typeface="Roboto Slab"/>
                <a:sym typeface="Roboto Slab"/>
              </a:rPr>
              <a:t>: GPT-5 </a:t>
            </a:r>
            <a:endParaRPr sz="1600">
              <a:solidFill>
                <a:schemeClr val="dk1"/>
              </a:solidFill>
              <a:latin typeface="Roboto Slab"/>
              <a:ea typeface="Roboto Slab"/>
              <a:cs typeface="Roboto Slab"/>
              <a:sym typeface="Roboto Slab"/>
            </a:endParaRPr>
          </a:p>
          <a:p>
            <a:pPr indent="-330200" lvl="0" marL="457200" rtl="0" algn="just">
              <a:lnSpc>
                <a:spcPct val="13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Gói dịch vụ</a:t>
            </a:r>
            <a:r>
              <a:rPr lang="en" sz="1600">
                <a:solidFill>
                  <a:schemeClr val="dk1"/>
                </a:solidFill>
                <a:latin typeface="Roboto Slab"/>
                <a:ea typeface="Roboto Slab"/>
                <a:cs typeface="Roboto Slab"/>
                <a:sym typeface="Roboto Slab"/>
              </a:rPr>
              <a:t>: Miễn phí (giới hạn sử dụng), </a:t>
            </a:r>
            <a:endParaRPr sz="1600">
              <a:solidFill>
                <a:schemeClr val="dk1"/>
              </a:solidFill>
              <a:latin typeface="Roboto Slab"/>
              <a:ea typeface="Roboto Slab"/>
              <a:cs typeface="Roboto Slab"/>
              <a:sym typeface="Roboto Slab"/>
            </a:endParaRPr>
          </a:p>
          <a:p>
            <a:pPr indent="0" lvl="0" marL="457200" rtl="0" algn="just">
              <a:lnSpc>
                <a:spcPct val="130000"/>
              </a:lnSpc>
              <a:spcBef>
                <a:spcPts val="0"/>
              </a:spcBef>
              <a:spcAft>
                <a:spcPts val="0"/>
              </a:spcAft>
              <a:buSzPts val="1800"/>
              <a:buNone/>
            </a:pPr>
            <a:r>
              <a:rPr lang="en" sz="1600">
                <a:solidFill>
                  <a:schemeClr val="dk1"/>
                </a:solidFill>
                <a:latin typeface="Roboto Slab"/>
                <a:ea typeface="Roboto Slab"/>
                <a:cs typeface="Roboto Slab"/>
                <a:sym typeface="Roboto Slab"/>
              </a:rPr>
              <a:t>Trả phí (~ 500K/tháng)</a:t>
            </a:r>
            <a:endParaRPr sz="1600">
              <a:solidFill>
                <a:schemeClr val="dk1"/>
              </a:solidFill>
              <a:latin typeface="Roboto Slab"/>
              <a:ea typeface="Roboto Slab"/>
              <a:cs typeface="Roboto Slab"/>
              <a:sym typeface="Roboto Slab"/>
            </a:endParaRPr>
          </a:p>
          <a:p>
            <a:pPr indent="-330200" lvl="0" marL="457200" rtl="0" algn="l">
              <a:lnSpc>
                <a:spcPct val="13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Các đặc điểm nổi bật</a:t>
            </a:r>
            <a:r>
              <a:rPr lang="en" sz="1600">
                <a:solidFill>
                  <a:schemeClr val="dk1"/>
                </a:solidFill>
                <a:latin typeface="Roboto Slab"/>
                <a:ea typeface="Roboto Slab"/>
                <a:cs typeface="Roboto Slab"/>
                <a:sym typeface="Roboto Slab"/>
              </a:rPr>
              <a:t>: </a:t>
            </a:r>
            <a:endParaRPr sz="1600">
              <a:solidFill>
                <a:schemeClr val="dk1"/>
              </a:solidFill>
              <a:latin typeface="Roboto Slab"/>
              <a:ea typeface="Roboto Slab"/>
              <a:cs typeface="Roboto Slab"/>
              <a:sym typeface="Roboto Slab"/>
            </a:endParaRPr>
          </a:p>
          <a:p>
            <a:pPr indent="-330200" lvl="1" marL="914400" rtl="0" algn="l">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Hỗ trợ trò chuyện tự nhiên giống con người</a:t>
            </a:r>
            <a:endParaRPr sz="1600">
              <a:solidFill>
                <a:schemeClr val="dk1"/>
              </a:solidFill>
              <a:latin typeface="Roboto Slab"/>
              <a:ea typeface="Roboto Slab"/>
              <a:cs typeface="Roboto Slab"/>
              <a:sym typeface="Roboto Slab"/>
            </a:endParaRPr>
          </a:p>
          <a:p>
            <a:pPr indent="-330200" lvl="1" marL="914400" rtl="0" algn="l">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Hiểu và phản hồi bằng nhiều ngôn ngữ</a:t>
            </a:r>
            <a:endParaRPr sz="1600">
              <a:solidFill>
                <a:schemeClr val="dk1"/>
              </a:solidFill>
              <a:latin typeface="Roboto Slab"/>
              <a:ea typeface="Roboto Slab"/>
              <a:cs typeface="Roboto Slab"/>
              <a:sym typeface="Roboto Slab"/>
            </a:endParaRPr>
          </a:p>
          <a:p>
            <a:pPr indent="-330200" lvl="1" marL="914400" rtl="0" algn="l">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Hiểu và nhớ bối cảnh</a:t>
            </a:r>
            <a:endParaRPr sz="1600">
              <a:solidFill>
                <a:schemeClr val="dk1"/>
              </a:solidFill>
              <a:latin typeface="Roboto Slab"/>
              <a:ea typeface="Roboto Slab"/>
              <a:cs typeface="Roboto Slab"/>
              <a:sym typeface="Roboto Slab"/>
            </a:endParaRPr>
          </a:p>
          <a:p>
            <a:pPr indent="-330200" lvl="1" marL="914400" rtl="0" algn="l">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Khả năng suy luận</a:t>
            </a:r>
            <a:endParaRPr sz="1600">
              <a:solidFill>
                <a:schemeClr val="dk1"/>
              </a:solidFill>
              <a:latin typeface="Roboto Slab"/>
              <a:ea typeface="Roboto Slab"/>
              <a:cs typeface="Roboto Slab"/>
              <a:sym typeface="Roboto Slab"/>
            </a:endParaRPr>
          </a:p>
          <a:p>
            <a:pPr indent="-330200" lvl="1" marL="914400" rtl="0" algn="l">
              <a:lnSpc>
                <a:spcPct val="130000"/>
              </a:lnSpc>
              <a:spcBef>
                <a:spcPts val="0"/>
              </a:spcBef>
              <a:spcAft>
                <a:spcPts val="600"/>
              </a:spcAft>
              <a:buClr>
                <a:schemeClr val="dk1"/>
              </a:buClr>
              <a:buSzPts val="1600"/>
              <a:buFont typeface="Roboto Slab"/>
              <a:buChar char="○"/>
            </a:pPr>
            <a:r>
              <a:rPr lang="en" sz="1600">
                <a:solidFill>
                  <a:schemeClr val="dk1"/>
                </a:solidFill>
                <a:latin typeface="Roboto Slab"/>
                <a:ea typeface="Roboto Slab"/>
                <a:cs typeface="Roboto Slab"/>
                <a:sym typeface="Roboto Slab"/>
              </a:rPr>
              <a:t>Sáng tạo nội dung</a:t>
            </a:r>
            <a:endParaRPr sz="1600">
              <a:solidFill>
                <a:schemeClr val="dk1"/>
              </a:solidFill>
              <a:latin typeface="Roboto Slab"/>
              <a:ea typeface="Roboto Slab"/>
              <a:cs typeface="Roboto Slab"/>
              <a:sym typeface="Roboto Slab"/>
            </a:endParaRPr>
          </a:p>
        </p:txBody>
      </p:sp>
      <p:sp>
        <p:nvSpPr>
          <p:cNvPr id="172" name="Google Shape;172;p10"/>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0"/>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174" name="Google Shape;174;p10"/>
          <p:cNvPicPr preferRelativeResize="0"/>
          <p:nvPr/>
        </p:nvPicPr>
        <p:blipFill rotWithShape="1">
          <a:blip r:embed="rId4">
            <a:alphaModFix/>
          </a:blip>
          <a:srcRect b="0" l="13801" r="5629" t="0"/>
          <a:stretch/>
        </p:blipFill>
        <p:spPr>
          <a:xfrm>
            <a:off x="412075" y="1665925"/>
            <a:ext cx="2701800" cy="2236200"/>
          </a:xfrm>
          <a:prstGeom prst="roundRect">
            <a:avLst>
              <a:gd fmla="val 16667" name="adj"/>
            </a:avLst>
          </a:prstGeom>
          <a:noFill/>
          <a:ln>
            <a:noFill/>
          </a:ln>
        </p:spPr>
      </p:pic>
      <p:sp>
        <p:nvSpPr>
          <p:cNvPr id="175" name="Google Shape;175;p10"/>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76" name="Google Shape;176;p10"/>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txBox="1"/>
          <p:nvPr>
            <p:ph type="title"/>
          </p:nvPr>
        </p:nvSpPr>
        <p:spPr>
          <a:xfrm>
            <a:off x="311700" y="22417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ChatGPT - Trợ lý ảo đa năng </a:t>
            </a:r>
            <a:endParaRPr b="1">
              <a:solidFill>
                <a:srgbClr val="0000AA"/>
              </a:solidFill>
              <a:latin typeface="Roboto Slab"/>
              <a:ea typeface="Roboto Slab"/>
              <a:cs typeface="Roboto Slab"/>
              <a:sym typeface="Roboto Slab"/>
            </a:endParaRPr>
          </a:p>
        </p:txBody>
      </p:sp>
      <p:sp>
        <p:nvSpPr>
          <p:cNvPr id="182" name="Google Shape;182;p11"/>
          <p:cNvSpPr txBox="1"/>
          <p:nvPr>
            <p:ph idx="1" type="body"/>
          </p:nvPr>
        </p:nvSpPr>
        <p:spPr>
          <a:xfrm>
            <a:off x="311700" y="853488"/>
            <a:ext cx="5595900" cy="39666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ChatGPT hỗ trợ tốt nhiều yêu cầu thông thường:</a:t>
            </a:r>
            <a:endParaRPr b="1" sz="1600">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Courier New"/>
              <a:buChar char="o"/>
            </a:pPr>
            <a:r>
              <a:rPr lang="en">
                <a:solidFill>
                  <a:schemeClr val="dk1"/>
                </a:solidFill>
                <a:latin typeface="Roboto Slab"/>
                <a:ea typeface="Roboto Slab"/>
                <a:cs typeface="Roboto Slab"/>
                <a:sym typeface="Roboto Slab"/>
              </a:rPr>
              <a:t>Tra cứu thông tin đa ngôn ngữ</a:t>
            </a:r>
            <a:endParaRPr/>
          </a:p>
          <a:p>
            <a:pPr indent="-330200" lvl="1" marL="914400" rtl="0" algn="just">
              <a:lnSpc>
                <a:spcPct val="150000"/>
              </a:lnSpc>
              <a:spcBef>
                <a:spcPts val="0"/>
              </a:spcBef>
              <a:spcAft>
                <a:spcPts val="0"/>
              </a:spcAft>
              <a:buClr>
                <a:schemeClr val="dk1"/>
              </a:buClr>
              <a:buSzPts val="1600"/>
              <a:buFont typeface="Courier New"/>
              <a:buChar char="o"/>
            </a:pPr>
            <a:r>
              <a:rPr lang="en">
                <a:solidFill>
                  <a:schemeClr val="dk1"/>
                </a:solidFill>
                <a:latin typeface="Roboto Slab"/>
                <a:ea typeface="Roboto Slab"/>
                <a:cs typeface="Roboto Slab"/>
                <a:sym typeface="Roboto Slab"/>
              </a:rPr>
              <a:t>Trò chuyện, tương tác bằng ngôn ngữ tự nhiên </a:t>
            </a:r>
            <a:endParaRPr>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Courier New"/>
              <a:buChar char="o"/>
            </a:pPr>
            <a:r>
              <a:rPr lang="en">
                <a:solidFill>
                  <a:schemeClr val="dk1"/>
                </a:solidFill>
                <a:latin typeface="Roboto Slab"/>
                <a:ea typeface="Roboto Slab"/>
                <a:cs typeface="Roboto Slab"/>
                <a:sym typeface="Roboto Slab"/>
              </a:rPr>
              <a:t>Viết và tóm tắt văn bản</a:t>
            </a:r>
            <a:endParaRPr/>
          </a:p>
          <a:p>
            <a:pPr indent="-330200" lvl="1" marL="914400" rtl="0" algn="just">
              <a:lnSpc>
                <a:spcPct val="150000"/>
              </a:lnSpc>
              <a:spcBef>
                <a:spcPts val="0"/>
              </a:spcBef>
              <a:spcAft>
                <a:spcPts val="0"/>
              </a:spcAft>
              <a:buClr>
                <a:schemeClr val="dk1"/>
              </a:buClr>
              <a:buSzPts val="1600"/>
              <a:buFont typeface="Courier New"/>
              <a:buChar char="o"/>
            </a:pPr>
            <a:r>
              <a:rPr lang="en">
                <a:solidFill>
                  <a:schemeClr val="dk1"/>
                </a:solidFill>
                <a:latin typeface="Roboto Slab"/>
                <a:ea typeface="Roboto Slab"/>
                <a:cs typeface="Roboto Slab"/>
                <a:sym typeface="Roboto Slab"/>
              </a:rPr>
              <a:t>Phân tích dữ liệu đa phương thức, đa định dạng</a:t>
            </a:r>
            <a:endParaRPr/>
          </a:p>
          <a:p>
            <a:pPr indent="-330200" lvl="1" marL="914400" rtl="0" algn="just">
              <a:lnSpc>
                <a:spcPct val="150000"/>
              </a:lnSpc>
              <a:spcBef>
                <a:spcPts val="0"/>
              </a:spcBef>
              <a:spcAft>
                <a:spcPts val="0"/>
              </a:spcAft>
              <a:buClr>
                <a:schemeClr val="dk1"/>
              </a:buClr>
              <a:buSzPts val="1600"/>
              <a:buFont typeface="Courier New"/>
              <a:buChar char="o"/>
            </a:pPr>
            <a:r>
              <a:rPr lang="en">
                <a:solidFill>
                  <a:schemeClr val="dk1"/>
                </a:solidFill>
                <a:latin typeface="Roboto Slab"/>
                <a:ea typeface="Roboto Slab"/>
                <a:cs typeface="Roboto Slab"/>
                <a:sym typeface="Roboto Slab"/>
              </a:rPr>
              <a:t>Sáng tạo nội dung</a:t>
            </a:r>
            <a:endParaRPr>
              <a:solidFill>
                <a:schemeClr val="dk1"/>
              </a:solidFill>
              <a:latin typeface="Roboto Slab"/>
              <a:ea typeface="Roboto Slab"/>
              <a:cs typeface="Roboto Slab"/>
              <a:sym typeface="Roboto Slab"/>
            </a:endParaRPr>
          </a:p>
          <a:p>
            <a:pPr indent="-330200" lvl="0" marL="457200" rtl="0" algn="just">
              <a:lnSpc>
                <a:spcPct val="150000"/>
              </a:lnSpc>
              <a:spcBef>
                <a:spcPts val="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Nhưng cho lĩnh vực chuyên môn cụ thể</a:t>
            </a:r>
            <a:r>
              <a:rPr lang="en" sz="1600">
                <a:solidFill>
                  <a:schemeClr val="dk1"/>
                </a:solidFill>
                <a:latin typeface="Roboto Slab"/>
                <a:ea typeface="Roboto Slab"/>
                <a:cs typeface="Roboto Slab"/>
                <a:sym typeface="Roboto Slab"/>
              </a:rPr>
              <a:t>, </a:t>
            </a:r>
            <a:endParaRPr sz="1600">
              <a:solidFill>
                <a:schemeClr val="dk1"/>
              </a:solidFill>
              <a:latin typeface="Roboto Slab"/>
              <a:ea typeface="Roboto Slab"/>
              <a:cs typeface="Roboto Slab"/>
              <a:sym typeface="Roboto Slab"/>
            </a:endParaRPr>
          </a:p>
          <a:p>
            <a:pPr indent="0" lvl="0" marL="457200" rtl="0" algn="just">
              <a:lnSpc>
                <a:spcPct val="150000"/>
              </a:lnSpc>
              <a:spcBef>
                <a:spcPts val="0"/>
              </a:spcBef>
              <a:spcAft>
                <a:spcPts val="0"/>
              </a:spcAft>
              <a:buSzPts val="1800"/>
              <a:buNone/>
            </a:pPr>
            <a:r>
              <a:rPr lang="en" sz="1400">
                <a:solidFill>
                  <a:schemeClr val="dk1"/>
                </a:solidFill>
                <a:latin typeface="Roboto Slab"/>
                <a:ea typeface="Roboto Slab"/>
                <a:cs typeface="Roboto Slab"/>
                <a:sym typeface="Roboto Slab"/>
              </a:rPr>
              <a:t>như công tác đảng vụ, cần:</a:t>
            </a:r>
            <a:endParaRPr sz="1400">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Roboto Slab"/>
              <a:buChar char="○"/>
            </a:pPr>
            <a:r>
              <a:rPr b="1" lang="en">
                <a:solidFill>
                  <a:schemeClr val="dk1"/>
                </a:solidFill>
                <a:latin typeface="Roboto Slab"/>
                <a:ea typeface="Roboto Slab"/>
                <a:cs typeface="Roboto Slab"/>
                <a:sym typeface="Roboto Slab"/>
              </a:rPr>
              <a:t>Nêu yêu cầu</a:t>
            </a:r>
            <a:r>
              <a:rPr lang="en">
                <a:solidFill>
                  <a:schemeClr val="dk1"/>
                </a:solidFill>
                <a:latin typeface="Roboto Slab"/>
                <a:ea typeface="Roboto Slab"/>
                <a:cs typeface="Roboto Slab"/>
                <a:sym typeface="Roboto Slab"/>
              </a:rPr>
              <a:t> cụ thể, rõ ràng</a:t>
            </a:r>
            <a:endParaRPr>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Roboto Slab"/>
              <a:buChar char="○"/>
            </a:pPr>
            <a:r>
              <a:rPr b="1" lang="en">
                <a:solidFill>
                  <a:schemeClr val="dk1"/>
                </a:solidFill>
                <a:latin typeface="Roboto Slab"/>
                <a:ea typeface="Roboto Slab"/>
                <a:cs typeface="Roboto Slab"/>
                <a:sym typeface="Roboto Slab"/>
              </a:rPr>
              <a:t>Hướng dẫn</a:t>
            </a:r>
            <a:r>
              <a:rPr lang="en">
                <a:solidFill>
                  <a:schemeClr val="dk1"/>
                </a:solidFill>
                <a:latin typeface="Roboto Slab"/>
                <a:ea typeface="Roboto Slab"/>
                <a:cs typeface="Roboto Slab"/>
                <a:sym typeface="Roboto Slab"/>
              </a:rPr>
              <a:t> các bước thực hiện</a:t>
            </a:r>
            <a:endParaRPr>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Roboto Slab"/>
              <a:buChar char="○"/>
            </a:pPr>
            <a:r>
              <a:rPr b="1" lang="en">
                <a:solidFill>
                  <a:schemeClr val="dk1"/>
                </a:solidFill>
                <a:latin typeface="Roboto Slab"/>
                <a:ea typeface="Roboto Slab"/>
                <a:cs typeface="Roboto Slab"/>
                <a:sym typeface="Roboto Slab"/>
              </a:rPr>
              <a:t>Bổ sung</a:t>
            </a:r>
            <a:r>
              <a:rPr lang="en">
                <a:solidFill>
                  <a:schemeClr val="dk1"/>
                </a:solidFill>
                <a:latin typeface="Roboto Slab"/>
                <a:ea typeface="Roboto Slab"/>
                <a:cs typeface="Roboto Slab"/>
                <a:sym typeface="Roboto Slab"/>
              </a:rPr>
              <a:t> thêm thông tin cần thiết</a:t>
            </a:r>
            <a:endParaRPr>
              <a:solidFill>
                <a:schemeClr val="dk1"/>
              </a:solidFill>
              <a:latin typeface="Roboto Slab"/>
              <a:ea typeface="Roboto Slab"/>
              <a:cs typeface="Roboto Slab"/>
              <a:sym typeface="Roboto Slab"/>
            </a:endParaRPr>
          </a:p>
          <a:p>
            <a:pPr indent="-330200" lvl="1" marL="914400" rtl="0" algn="just">
              <a:lnSpc>
                <a:spcPct val="150000"/>
              </a:lnSpc>
              <a:spcBef>
                <a:spcPts val="0"/>
              </a:spcBef>
              <a:spcAft>
                <a:spcPts val="0"/>
              </a:spcAft>
              <a:buClr>
                <a:schemeClr val="dk1"/>
              </a:buClr>
              <a:buSzPts val="1600"/>
              <a:buFont typeface="Roboto Slab"/>
              <a:buChar char="○"/>
            </a:pPr>
            <a:r>
              <a:rPr b="1" lang="en">
                <a:solidFill>
                  <a:schemeClr val="dk1"/>
                </a:solidFill>
                <a:latin typeface="Roboto Slab"/>
                <a:ea typeface="Roboto Slab"/>
                <a:cs typeface="Roboto Slab"/>
                <a:sym typeface="Roboto Slab"/>
              </a:rPr>
              <a:t>Kiểm soát</a:t>
            </a:r>
            <a:r>
              <a:rPr lang="en">
                <a:solidFill>
                  <a:schemeClr val="dk1"/>
                </a:solidFill>
                <a:latin typeface="Roboto Slab"/>
                <a:ea typeface="Roboto Slab"/>
                <a:cs typeface="Roboto Slab"/>
                <a:sym typeface="Roboto Slab"/>
              </a:rPr>
              <a:t> nội dung, kết quả phản hồi</a:t>
            </a:r>
            <a:endParaRPr>
              <a:solidFill>
                <a:schemeClr val="dk1"/>
              </a:solidFill>
              <a:latin typeface="Roboto Slab"/>
              <a:ea typeface="Roboto Slab"/>
              <a:cs typeface="Roboto Slab"/>
              <a:sym typeface="Roboto Slab"/>
            </a:endParaRPr>
          </a:p>
        </p:txBody>
      </p:sp>
      <p:sp>
        <p:nvSpPr>
          <p:cNvPr id="183" name="Google Shape;183;p11"/>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1"/>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185" name="Google Shape;185;p11"/>
          <p:cNvPicPr preferRelativeResize="0"/>
          <p:nvPr/>
        </p:nvPicPr>
        <p:blipFill rotWithShape="1">
          <a:blip r:embed="rId3">
            <a:alphaModFix/>
          </a:blip>
          <a:srcRect b="0" l="16063" r="28083" t="0"/>
          <a:stretch/>
        </p:blipFill>
        <p:spPr>
          <a:xfrm>
            <a:off x="5965675" y="1397387"/>
            <a:ext cx="2688000" cy="2707200"/>
          </a:xfrm>
          <a:prstGeom prst="roundRect">
            <a:avLst>
              <a:gd fmla="val 16667" name="adj"/>
            </a:avLst>
          </a:prstGeom>
          <a:noFill/>
          <a:ln>
            <a:noFill/>
          </a:ln>
        </p:spPr>
      </p:pic>
      <p:sp>
        <p:nvSpPr>
          <p:cNvPr id="186" name="Google Shape;186;p11"/>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87" name="Google Shape;187;p11"/>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452695" y="216431"/>
            <a:ext cx="746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Cách giao tiếp với ChatGPT</a:t>
            </a:r>
            <a:endParaRPr b="1">
              <a:solidFill>
                <a:srgbClr val="0000AA"/>
              </a:solidFill>
              <a:latin typeface="Roboto Slab"/>
              <a:ea typeface="Roboto Slab"/>
              <a:cs typeface="Roboto Slab"/>
              <a:sym typeface="Roboto Slab"/>
            </a:endParaRPr>
          </a:p>
        </p:txBody>
      </p:sp>
      <p:sp>
        <p:nvSpPr>
          <p:cNvPr id="193" name="Google Shape;193;p12"/>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95" name="Google Shape;195;p12"/>
          <p:cNvSpPr txBox="1"/>
          <p:nvPr/>
        </p:nvSpPr>
        <p:spPr>
          <a:xfrm>
            <a:off x="526453" y="947288"/>
            <a:ext cx="38421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800"/>
              </a:spcBef>
              <a:spcAft>
                <a:spcPts val="0"/>
              </a:spcAft>
              <a:buClr>
                <a:srgbClr val="000000"/>
              </a:buClr>
              <a:buSzPts val="1400"/>
              <a:buFont typeface="Arial"/>
              <a:buNone/>
            </a:pPr>
            <a:r>
              <a:rPr b="0" i="0" lang="en" sz="1400" u="none" cap="none" strike="noStrike">
                <a:solidFill>
                  <a:schemeClr val="dk1"/>
                </a:solidFill>
                <a:latin typeface="Roboto Slab"/>
                <a:ea typeface="Roboto Slab"/>
                <a:cs typeface="Roboto Slab"/>
                <a:sym typeface="Roboto Slab"/>
              </a:rPr>
              <a:t>Thông qua các </a:t>
            </a:r>
            <a:r>
              <a:rPr b="1" i="0" lang="en" sz="1400" u="none" cap="none" strike="noStrike">
                <a:solidFill>
                  <a:schemeClr val="dk1"/>
                </a:solidFill>
                <a:latin typeface="Roboto Slab"/>
                <a:ea typeface="Roboto Slab"/>
                <a:cs typeface="Roboto Slab"/>
                <a:sym typeface="Roboto Slab"/>
              </a:rPr>
              <a:t>câu lệnh</a:t>
            </a:r>
            <a:r>
              <a:rPr b="0" i="0" lang="en" sz="1400" u="none" cap="none" strike="noStrike">
                <a:solidFill>
                  <a:schemeClr val="dk1"/>
                </a:solidFill>
                <a:latin typeface="Roboto Slab"/>
                <a:ea typeface="Roboto Slab"/>
                <a:cs typeface="Roboto Slab"/>
                <a:sym typeface="Roboto Slab"/>
              </a:rPr>
              <a:t> (prompt):</a:t>
            </a:r>
            <a:r>
              <a:rPr b="1" i="0" lang="en" sz="1400" u="none" cap="none" strike="noStrike">
                <a:solidFill>
                  <a:schemeClr val="dk1"/>
                </a:solidFill>
                <a:latin typeface="Roboto Slab"/>
                <a:ea typeface="Roboto Slab"/>
                <a:cs typeface="Roboto Slab"/>
                <a:sym typeface="Roboto Slab"/>
              </a:rPr>
              <a:t> </a:t>
            </a:r>
            <a:r>
              <a:rPr b="0" i="0" lang="en" sz="1400" u="none" cap="none" strike="noStrike">
                <a:solidFill>
                  <a:schemeClr val="dk1"/>
                </a:solidFill>
                <a:latin typeface="Roboto Slab"/>
                <a:ea typeface="Roboto Slab"/>
                <a:cs typeface="Roboto Slab"/>
                <a:sym typeface="Roboto Slab"/>
              </a:rPr>
              <a:t>có thể là một </a:t>
            </a:r>
            <a:r>
              <a:rPr b="1" i="0" lang="en" sz="1400" u="none" cap="none" strike="noStrike">
                <a:solidFill>
                  <a:schemeClr val="dk1"/>
                </a:solidFill>
                <a:latin typeface="Roboto Slab"/>
                <a:ea typeface="Roboto Slab"/>
                <a:cs typeface="Roboto Slab"/>
                <a:sym typeface="Roboto Slab"/>
              </a:rPr>
              <a:t>câu hỏi</a:t>
            </a:r>
            <a:r>
              <a:rPr b="0" i="0" lang="en" sz="1400" u="none" cap="none" strike="noStrike">
                <a:solidFill>
                  <a:schemeClr val="dk1"/>
                </a:solidFill>
                <a:latin typeface="Roboto Slab"/>
                <a:ea typeface="Roboto Slab"/>
                <a:cs typeface="Roboto Slab"/>
                <a:sym typeface="Roboto Slab"/>
              </a:rPr>
              <a:t>, một </a:t>
            </a:r>
            <a:r>
              <a:rPr b="1" i="0" lang="en" sz="1400" u="none" cap="none" strike="noStrike">
                <a:solidFill>
                  <a:schemeClr val="dk1"/>
                </a:solidFill>
                <a:latin typeface="Roboto Slab"/>
                <a:ea typeface="Roboto Slab"/>
                <a:cs typeface="Roboto Slab"/>
                <a:sym typeface="Roboto Slab"/>
              </a:rPr>
              <a:t>mệnh</a:t>
            </a:r>
            <a:r>
              <a:rPr b="0" i="0" lang="en" sz="1400" u="none" cap="none" strike="noStrike">
                <a:solidFill>
                  <a:schemeClr val="dk1"/>
                </a:solidFill>
                <a:latin typeface="Roboto Slab"/>
                <a:ea typeface="Roboto Slab"/>
                <a:cs typeface="Roboto Slab"/>
                <a:sym typeface="Roboto Slab"/>
              </a:rPr>
              <a:t> </a:t>
            </a:r>
            <a:r>
              <a:rPr b="1" i="0" lang="en" sz="1400" u="none" cap="none" strike="noStrike">
                <a:solidFill>
                  <a:schemeClr val="dk1"/>
                </a:solidFill>
                <a:latin typeface="Roboto Slab"/>
                <a:ea typeface="Roboto Slab"/>
                <a:cs typeface="Roboto Slab"/>
                <a:sym typeface="Roboto Slab"/>
              </a:rPr>
              <a:t>lệnh</a:t>
            </a:r>
            <a:r>
              <a:rPr b="0" i="0" lang="en" sz="1400" u="none" cap="none" strike="noStrike">
                <a:solidFill>
                  <a:schemeClr val="dk1"/>
                </a:solidFill>
                <a:latin typeface="Roboto Slab"/>
                <a:ea typeface="Roboto Slab"/>
                <a:cs typeface="Roboto Slab"/>
                <a:sym typeface="Roboto Slab"/>
              </a:rPr>
              <a:t>, một </a:t>
            </a:r>
            <a:r>
              <a:rPr b="1" i="0" lang="en" sz="1400" u="none" cap="none" strike="noStrike">
                <a:solidFill>
                  <a:schemeClr val="dk1"/>
                </a:solidFill>
                <a:latin typeface="Roboto Slab"/>
                <a:ea typeface="Roboto Slab"/>
                <a:cs typeface="Roboto Slab"/>
                <a:sym typeface="Roboto Slab"/>
              </a:rPr>
              <a:t>chỉ</a:t>
            </a:r>
            <a:r>
              <a:rPr b="0" i="0" lang="en" sz="1400" u="none" cap="none" strike="noStrike">
                <a:solidFill>
                  <a:schemeClr val="dk1"/>
                </a:solidFill>
                <a:latin typeface="Roboto Slab"/>
                <a:ea typeface="Roboto Slab"/>
                <a:cs typeface="Roboto Slab"/>
                <a:sym typeface="Roboto Slab"/>
              </a:rPr>
              <a:t> </a:t>
            </a:r>
            <a:r>
              <a:rPr b="1" i="0" lang="en" sz="1400" u="none" cap="none" strike="noStrike">
                <a:solidFill>
                  <a:schemeClr val="dk1"/>
                </a:solidFill>
                <a:latin typeface="Roboto Slab"/>
                <a:ea typeface="Roboto Slab"/>
                <a:cs typeface="Roboto Slab"/>
                <a:sym typeface="Roboto Slab"/>
              </a:rPr>
              <a:t>dẫn</a:t>
            </a:r>
            <a:r>
              <a:rPr b="0" i="0" lang="en" sz="1400" u="none" cap="none" strike="noStrike">
                <a:solidFill>
                  <a:schemeClr val="dk1"/>
                </a:solidFill>
                <a:latin typeface="Roboto Slab"/>
                <a:ea typeface="Roboto Slab"/>
                <a:cs typeface="Roboto Slab"/>
                <a:sym typeface="Roboto Slab"/>
              </a:rPr>
              <a:t> đưa vào cho ChatGPT nhằm </a:t>
            </a:r>
            <a:r>
              <a:rPr b="1" i="0" lang="en" sz="1400" u="none" cap="none" strike="noStrike">
                <a:solidFill>
                  <a:schemeClr val="dk1"/>
                </a:solidFill>
                <a:latin typeface="Roboto Slab"/>
                <a:ea typeface="Roboto Slab"/>
                <a:cs typeface="Roboto Slab"/>
                <a:sym typeface="Roboto Slab"/>
              </a:rPr>
              <a:t>hướng</a:t>
            </a:r>
            <a:r>
              <a:rPr b="0" i="0" lang="en" sz="1400" u="none" cap="none" strike="noStrike">
                <a:solidFill>
                  <a:schemeClr val="dk1"/>
                </a:solidFill>
                <a:latin typeface="Roboto Slab"/>
                <a:ea typeface="Roboto Slab"/>
                <a:cs typeface="Roboto Slab"/>
                <a:sym typeface="Roboto Slab"/>
              </a:rPr>
              <a:t> </a:t>
            </a:r>
            <a:r>
              <a:rPr b="1" i="0" lang="en" sz="1400" u="none" cap="none" strike="noStrike">
                <a:solidFill>
                  <a:schemeClr val="dk1"/>
                </a:solidFill>
                <a:latin typeface="Roboto Slab"/>
                <a:ea typeface="Roboto Slab"/>
                <a:cs typeface="Roboto Slab"/>
                <a:sym typeface="Roboto Slab"/>
              </a:rPr>
              <a:t>dẫn</a:t>
            </a:r>
            <a:r>
              <a:rPr b="0" i="0" lang="en" sz="1400" u="none" cap="none" strike="noStrike">
                <a:solidFill>
                  <a:schemeClr val="dk1"/>
                </a:solidFill>
                <a:latin typeface="Roboto Slab"/>
                <a:ea typeface="Roboto Slab"/>
                <a:cs typeface="Roboto Slab"/>
                <a:sym typeface="Roboto Slab"/>
              </a:rPr>
              <a:t> ChatGPT thực hiện một nhiệm vụ và trả về kết quả mong muốn.</a:t>
            </a:r>
            <a:endParaRPr b="0" i="0" sz="1400" u="none" cap="none" strike="noStrike">
              <a:solidFill>
                <a:srgbClr val="000000"/>
              </a:solidFill>
              <a:latin typeface="Arial"/>
              <a:ea typeface="Arial"/>
              <a:cs typeface="Arial"/>
              <a:sym typeface="Arial"/>
            </a:endParaRPr>
          </a:p>
        </p:txBody>
      </p:sp>
      <p:sp>
        <p:nvSpPr>
          <p:cNvPr id="196" name="Google Shape;196;p12"/>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97" name="Google Shape;197;p12"/>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grpSp>
        <p:nvGrpSpPr>
          <p:cNvPr id="198" name="Google Shape;198;p12"/>
          <p:cNvGrpSpPr/>
          <p:nvPr/>
        </p:nvGrpSpPr>
        <p:grpSpPr>
          <a:xfrm>
            <a:off x="4769353" y="1209705"/>
            <a:ext cx="3942303" cy="3519414"/>
            <a:chOff x="6291470" y="1801816"/>
            <a:chExt cx="5389341" cy="4275284"/>
          </a:xfrm>
        </p:grpSpPr>
        <p:grpSp>
          <p:nvGrpSpPr>
            <p:cNvPr id="199" name="Google Shape;199;p12"/>
            <p:cNvGrpSpPr/>
            <p:nvPr/>
          </p:nvGrpSpPr>
          <p:grpSpPr>
            <a:xfrm>
              <a:off x="8021557" y="1801816"/>
              <a:ext cx="1353000" cy="914400"/>
              <a:chOff x="8825280" y="4361577"/>
              <a:chExt cx="1353000" cy="914400"/>
            </a:xfrm>
          </p:grpSpPr>
          <p:sp>
            <p:nvSpPr>
              <p:cNvPr id="200" name="Google Shape;200;p12"/>
              <p:cNvSpPr/>
              <p:nvPr/>
            </p:nvSpPr>
            <p:spPr>
              <a:xfrm>
                <a:off x="8825280" y="4361577"/>
                <a:ext cx="1353000" cy="914400"/>
              </a:xfrm>
              <a:prstGeom prst="roundRect">
                <a:avLst>
                  <a:gd fmla="val 16667" name="adj"/>
                </a:avLst>
              </a:prstGeom>
              <a:noFill/>
              <a:ln cap="flat" cmpd="sng" w="16275">
                <a:solidFill>
                  <a:srgbClr val="0096FF"/>
                </a:solidFill>
                <a:prstDash val="solid"/>
                <a:miter lim="800000"/>
                <a:headEnd len="sm" w="sm" type="none"/>
                <a:tailEnd len="sm" w="sm" type="none"/>
              </a:ln>
            </p:spPr>
            <p:txBody>
              <a:bodyPr anchorCtr="0" anchor="ctr" bIns="105325"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t/>
                </a:r>
                <a:endParaRPr b="0" i="0" sz="1462"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62"/>
                  <a:buFont typeface="Arial"/>
                  <a:buNone/>
                </a:pPr>
                <a:r>
                  <a:t/>
                </a:r>
                <a:endParaRPr b="0" i="0" sz="1462"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ChatGPT</a:t>
                </a:r>
                <a:endParaRPr b="0" i="0" sz="1024" u="none" cap="none" strike="noStrike">
                  <a:solidFill>
                    <a:srgbClr val="000000"/>
                  </a:solidFill>
                  <a:latin typeface="Arial"/>
                  <a:ea typeface="Arial"/>
                  <a:cs typeface="Arial"/>
                  <a:sym typeface="Arial"/>
                </a:endParaRPr>
              </a:p>
            </p:txBody>
          </p:sp>
          <p:pic>
            <p:nvPicPr>
              <p:cNvPr id="201" name="Google Shape;201;p12"/>
              <p:cNvPicPr preferRelativeResize="0"/>
              <p:nvPr/>
            </p:nvPicPr>
            <p:blipFill rotWithShape="1">
              <a:blip r:embed="rId3">
                <a:alphaModFix/>
              </a:blip>
              <a:srcRect b="0" l="0" r="0" t="0"/>
              <a:stretch/>
            </p:blipFill>
            <p:spPr>
              <a:xfrm>
                <a:off x="9285711" y="4465965"/>
                <a:ext cx="432000" cy="432000"/>
              </a:xfrm>
              <a:prstGeom prst="rect">
                <a:avLst/>
              </a:prstGeom>
              <a:noFill/>
              <a:ln>
                <a:noFill/>
              </a:ln>
            </p:spPr>
          </p:pic>
        </p:grpSp>
        <p:cxnSp>
          <p:nvCxnSpPr>
            <p:cNvPr id="202" name="Google Shape;202;p12"/>
            <p:cNvCxnSpPr>
              <a:stCxn id="200" idx="3"/>
              <a:endCxn id="203" idx="2"/>
            </p:cNvCxnSpPr>
            <p:nvPr/>
          </p:nvCxnSpPr>
          <p:spPr>
            <a:xfrm flipH="1" rot="10800000">
              <a:off x="9374557" y="2253916"/>
              <a:ext cx="823500" cy="5100"/>
            </a:xfrm>
            <a:prstGeom prst="straightConnector1">
              <a:avLst/>
            </a:prstGeom>
            <a:noFill/>
            <a:ln cap="flat" cmpd="sng" w="18600">
              <a:solidFill>
                <a:srgbClr val="0096FF"/>
              </a:solidFill>
              <a:prstDash val="solid"/>
              <a:miter lim="800000"/>
              <a:headEnd len="sm" w="sm" type="none"/>
              <a:tailEnd len="med" w="med" type="triangle"/>
            </a:ln>
          </p:spPr>
        </p:cxnSp>
        <p:cxnSp>
          <p:nvCxnSpPr>
            <p:cNvPr id="204" name="Google Shape;204;p12"/>
            <p:cNvCxnSpPr>
              <a:stCxn id="205" idx="0"/>
              <a:endCxn id="200" idx="2"/>
            </p:cNvCxnSpPr>
            <p:nvPr/>
          </p:nvCxnSpPr>
          <p:spPr>
            <a:xfrm rot="10800000">
              <a:off x="8697942" y="2716356"/>
              <a:ext cx="2400" cy="373800"/>
            </a:xfrm>
            <a:prstGeom prst="straightConnector1">
              <a:avLst/>
            </a:prstGeom>
            <a:noFill/>
            <a:ln cap="flat" cmpd="sng" w="18600">
              <a:solidFill>
                <a:srgbClr val="0096FF"/>
              </a:solidFill>
              <a:prstDash val="solid"/>
              <a:miter lim="800000"/>
              <a:headEnd len="sm" w="sm" type="none"/>
              <a:tailEnd len="med" w="med" type="triangle"/>
            </a:ln>
          </p:spPr>
        </p:cxnSp>
        <p:pic>
          <p:nvPicPr>
            <p:cNvPr descr="User with solid fill" id="206" name="Google Shape;206;p12"/>
            <p:cNvPicPr preferRelativeResize="0"/>
            <p:nvPr/>
          </p:nvPicPr>
          <p:blipFill rotWithShape="1">
            <a:blip r:embed="rId4">
              <a:alphaModFix/>
            </a:blip>
            <a:srcRect b="0" l="0" r="0" t="0"/>
            <a:stretch/>
          </p:blipFill>
          <p:spPr>
            <a:xfrm>
              <a:off x="8240788" y="4142867"/>
              <a:ext cx="914400" cy="914400"/>
            </a:xfrm>
            <a:prstGeom prst="rect">
              <a:avLst/>
            </a:prstGeom>
            <a:noFill/>
            <a:ln>
              <a:noFill/>
            </a:ln>
          </p:spPr>
        </p:pic>
        <p:cxnSp>
          <p:nvCxnSpPr>
            <p:cNvPr id="207" name="Google Shape;207;p12"/>
            <p:cNvCxnSpPr>
              <a:endCxn id="205" idx="4"/>
            </p:cNvCxnSpPr>
            <p:nvPr/>
          </p:nvCxnSpPr>
          <p:spPr>
            <a:xfrm rot="10800000">
              <a:off x="8700342" y="3961533"/>
              <a:ext cx="10200" cy="358200"/>
            </a:xfrm>
            <a:prstGeom prst="straightConnector1">
              <a:avLst/>
            </a:prstGeom>
            <a:noFill/>
            <a:ln cap="flat" cmpd="sng" w="18600">
              <a:solidFill>
                <a:srgbClr val="0096FF"/>
              </a:solidFill>
              <a:prstDash val="solid"/>
              <a:miter lim="800000"/>
              <a:headEnd len="sm" w="sm" type="none"/>
              <a:tailEnd len="med" w="med" type="triangle"/>
            </a:ln>
          </p:spPr>
        </p:cxnSp>
        <p:sp>
          <p:nvSpPr>
            <p:cNvPr id="208" name="Google Shape;208;p12"/>
            <p:cNvSpPr/>
            <p:nvPr/>
          </p:nvSpPr>
          <p:spPr>
            <a:xfrm>
              <a:off x="7956534" y="5329500"/>
              <a:ext cx="1482900" cy="747600"/>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Kết thúc</a:t>
              </a:r>
              <a:endParaRPr b="0" i="0" sz="1024" u="none" cap="none" strike="noStrike">
                <a:solidFill>
                  <a:srgbClr val="000000"/>
                </a:solidFill>
                <a:latin typeface="Arial"/>
                <a:ea typeface="Arial"/>
                <a:cs typeface="Arial"/>
                <a:sym typeface="Arial"/>
              </a:endParaRPr>
            </a:p>
          </p:txBody>
        </p:sp>
        <p:cxnSp>
          <p:nvCxnSpPr>
            <p:cNvPr id="209" name="Google Shape;209;p12"/>
            <p:cNvCxnSpPr>
              <a:endCxn id="208" idx="0"/>
            </p:cNvCxnSpPr>
            <p:nvPr/>
          </p:nvCxnSpPr>
          <p:spPr>
            <a:xfrm>
              <a:off x="8697984" y="4901100"/>
              <a:ext cx="0" cy="428400"/>
            </a:xfrm>
            <a:prstGeom prst="straightConnector1">
              <a:avLst/>
            </a:prstGeom>
            <a:noFill/>
            <a:ln cap="flat" cmpd="sng" w="18600">
              <a:solidFill>
                <a:srgbClr val="0096FF"/>
              </a:solidFill>
              <a:prstDash val="solid"/>
              <a:miter lim="800000"/>
              <a:headEnd len="sm" w="sm" type="none"/>
              <a:tailEnd len="med" w="med" type="triangle"/>
            </a:ln>
          </p:spPr>
        </p:cxnSp>
        <p:sp>
          <p:nvSpPr>
            <p:cNvPr id="210" name="Google Shape;210;p12"/>
            <p:cNvSpPr/>
            <p:nvPr/>
          </p:nvSpPr>
          <p:spPr>
            <a:xfrm>
              <a:off x="6291470" y="4237135"/>
              <a:ext cx="1174800" cy="1090200"/>
            </a:xfrm>
            <a:prstGeom prst="rect">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Vấn đề cần giải quyết</a:t>
              </a:r>
              <a:endParaRPr b="0" i="0" sz="1024" u="none" cap="none" strike="noStrike">
                <a:solidFill>
                  <a:srgbClr val="000000"/>
                </a:solidFill>
                <a:latin typeface="Arial"/>
                <a:ea typeface="Arial"/>
                <a:cs typeface="Arial"/>
                <a:sym typeface="Arial"/>
              </a:endParaRPr>
            </a:p>
          </p:txBody>
        </p:sp>
        <p:cxnSp>
          <p:nvCxnSpPr>
            <p:cNvPr id="211" name="Google Shape;211;p12"/>
            <p:cNvCxnSpPr>
              <a:stCxn id="210" idx="3"/>
            </p:cNvCxnSpPr>
            <p:nvPr/>
          </p:nvCxnSpPr>
          <p:spPr>
            <a:xfrm>
              <a:off x="7466270" y="4782235"/>
              <a:ext cx="901500" cy="0"/>
            </a:xfrm>
            <a:prstGeom prst="straightConnector1">
              <a:avLst/>
            </a:prstGeom>
            <a:noFill/>
            <a:ln cap="flat" cmpd="sng" w="18600">
              <a:solidFill>
                <a:srgbClr val="0096FF"/>
              </a:solidFill>
              <a:prstDash val="solid"/>
              <a:miter lim="800000"/>
              <a:headEnd len="sm" w="sm" type="none"/>
              <a:tailEnd len="med" w="med" type="triangle"/>
            </a:ln>
          </p:spPr>
        </p:cxnSp>
        <p:sp>
          <p:nvSpPr>
            <p:cNvPr id="212" name="Google Shape;212;p12"/>
            <p:cNvSpPr/>
            <p:nvPr/>
          </p:nvSpPr>
          <p:spPr>
            <a:xfrm rot="10800000">
              <a:off x="9776067" y="3079391"/>
              <a:ext cx="315600" cy="921000"/>
            </a:xfrm>
            <a:prstGeom prst="curvedLeftArrow">
              <a:avLst>
                <a:gd fmla="val 25000" name="adj1"/>
                <a:gd fmla="val 50000" name="adj2"/>
                <a:gd fmla="val 25000" name="adj3"/>
              </a:avLst>
            </a:prstGeom>
            <a:noFill/>
            <a:ln cap="flat" cmpd="sng" w="9525">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316"/>
                <a:buFont typeface="Arial"/>
                <a:buNone/>
              </a:pPr>
              <a:r>
                <a:t/>
              </a:r>
              <a:endParaRPr b="0" i="0" sz="1316" u="none" cap="none" strike="noStrike">
                <a:solidFill>
                  <a:srgbClr val="000000"/>
                </a:solidFill>
                <a:latin typeface="Calibri"/>
                <a:ea typeface="Calibri"/>
                <a:cs typeface="Calibri"/>
                <a:sym typeface="Calibri"/>
              </a:endParaRPr>
            </a:p>
          </p:txBody>
        </p:sp>
        <p:sp>
          <p:nvSpPr>
            <p:cNvPr id="213" name="Google Shape;213;p12"/>
            <p:cNvSpPr/>
            <p:nvPr/>
          </p:nvSpPr>
          <p:spPr>
            <a:xfrm>
              <a:off x="10280507" y="3116873"/>
              <a:ext cx="315600" cy="921000"/>
            </a:xfrm>
            <a:prstGeom prst="curvedLeftArrow">
              <a:avLst>
                <a:gd fmla="val 25000" name="adj1"/>
                <a:gd fmla="val 50000" name="adj2"/>
                <a:gd fmla="val 25000" name="adj3"/>
              </a:avLst>
            </a:prstGeom>
            <a:noFill/>
            <a:ln cap="flat" cmpd="sng" w="9525">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316"/>
                <a:buFont typeface="Arial"/>
                <a:buNone/>
              </a:pPr>
              <a:r>
                <a:t/>
              </a:r>
              <a:endParaRPr b="0" i="0" sz="1316" u="none" cap="none" strike="noStrike">
                <a:solidFill>
                  <a:srgbClr val="000000"/>
                </a:solidFill>
                <a:latin typeface="Calibri"/>
                <a:ea typeface="Calibri"/>
                <a:cs typeface="Calibri"/>
                <a:sym typeface="Calibri"/>
              </a:endParaRPr>
            </a:p>
          </p:txBody>
        </p:sp>
        <p:sp>
          <p:nvSpPr>
            <p:cNvPr id="203" name="Google Shape;203;p12"/>
            <p:cNvSpPr/>
            <p:nvPr/>
          </p:nvSpPr>
          <p:spPr>
            <a:xfrm>
              <a:off x="10197911" y="1879976"/>
              <a:ext cx="1482900" cy="747600"/>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Kết quả</a:t>
              </a:r>
              <a:endParaRPr b="0" i="0" sz="1024" u="none" cap="none" strike="noStrike">
                <a:solidFill>
                  <a:srgbClr val="000000"/>
                </a:solidFill>
                <a:latin typeface="Arial"/>
                <a:ea typeface="Arial"/>
                <a:cs typeface="Arial"/>
                <a:sym typeface="Arial"/>
              </a:endParaRPr>
            </a:p>
          </p:txBody>
        </p:sp>
        <p:sp>
          <p:nvSpPr>
            <p:cNvPr id="205" name="Google Shape;205;p12"/>
            <p:cNvSpPr/>
            <p:nvPr/>
          </p:nvSpPr>
          <p:spPr>
            <a:xfrm>
              <a:off x="7849124" y="3090156"/>
              <a:ext cx="1702435" cy="871377"/>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Câu lệnh (prompt)</a:t>
              </a:r>
              <a:endParaRPr b="0" i="0" sz="1024" u="none" cap="none" strike="noStrike">
                <a:solidFill>
                  <a:srgbClr val="000000"/>
                </a:solidFill>
                <a:latin typeface="Arial"/>
                <a:ea typeface="Arial"/>
                <a:cs typeface="Arial"/>
                <a:sym typeface="Arial"/>
              </a:endParaRPr>
            </a:p>
          </p:txBody>
        </p:sp>
        <p:cxnSp>
          <p:nvCxnSpPr>
            <p:cNvPr id="214" name="Google Shape;214;p12"/>
            <p:cNvCxnSpPr/>
            <p:nvPr/>
          </p:nvCxnSpPr>
          <p:spPr>
            <a:xfrm rot="5400000">
              <a:off x="8949275" y="2834705"/>
              <a:ext cx="2169000" cy="1919100"/>
            </a:xfrm>
            <a:prstGeom prst="bentConnector3">
              <a:avLst>
                <a:gd fmla="val 98887" name="adj1"/>
              </a:avLst>
            </a:prstGeom>
            <a:noFill/>
            <a:ln cap="flat" cmpd="sng" w="18600">
              <a:solidFill>
                <a:srgbClr val="0096FF"/>
              </a:solidFill>
              <a:prstDash val="solid"/>
              <a:miter lim="800000"/>
              <a:headEnd len="sm" w="sm" type="none"/>
              <a:tailEnd len="med" w="med" type="triangle"/>
            </a:ln>
          </p:spPr>
        </p:cxnSp>
      </p:grpSp>
      <p:sp>
        <p:nvSpPr>
          <p:cNvPr id="215" name="Google Shape;215;p12"/>
          <p:cNvSpPr txBox="1"/>
          <p:nvPr/>
        </p:nvSpPr>
        <p:spPr>
          <a:xfrm>
            <a:off x="563883" y="2887437"/>
            <a:ext cx="3204300" cy="1255698"/>
          </a:xfrm>
          <a:prstGeom prst="rect">
            <a:avLst/>
          </a:prstGeom>
          <a:noFill/>
          <a:ln>
            <a:noFill/>
          </a:ln>
        </p:spPr>
        <p:txBody>
          <a:bodyPr anchorCtr="0" anchor="t" bIns="91425" lIns="91425" spcFirstLastPara="1" rIns="91425" wrap="square" tIns="91425">
            <a:spAutoFit/>
          </a:bodyPr>
          <a:lstStyle/>
          <a:p>
            <a:pPr indent="0" lvl="0" marL="0" marR="0" rtl="0" algn="just">
              <a:lnSpc>
                <a:spcPct val="130000"/>
              </a:lnSpc>
              <a:spcBef>
                <a:spcPts val="180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Câu lệnh ví dụ</a:t>
            </a:r>
            <a:r>
              <a:rPr b="0" i="0" lang="en" sz="1400" u="none" cap="none" strike="noStrike">
                <a:solidFill>
                  <a:schemeClr val="dk1"/>
                </a:solidFill>
                <a:latin typeface="Roboto Slab"/>
                <a:ea typeface="Roboto Slab"/>
                <a:cs typeface="Roboto Slab"/>
                <a:sym typeface="Roboto Slab"/>
              </a:rPr>
              <a:t>: Hãy tóm tắt nội dung quan trọng nhất trong Nghị quyết 57 của Bộ chính trị </a:t>
            </a:r>
            <a:endParaRPr b="0" i="0" sz="14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253325" y="224175"/>
            <a:ext cx="8714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  Câu lệnh đầy đủ</a:t>
            </a:r>
            <a:endParaRPr b="1">
              <a:solidFill>
                <a:srgbClr val="0000AA"/>
              </a:solidFill>
              <a:latin typeface="Roboto Slab"/>
              <a:ea typeface="Roboto Slab"/>
              <a:cs typeface="Roboto Slab"/>
              <a:sym typeface="Roboto Slab"/>
            </a:endParaRPr>
          </a:p>
        </p:txBody>
      </p:sp>
      <p:sp>
        <p:nvSpPr>
          <p:cNvPr id="221" name="Google Shape;221;p15"/>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23" name="Google Shape;223;p15"/>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24" name="Google Shape;224;p15"/>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id="225" name="Google Shape;225;p15"/>
          <p:cNvPicPr preferRelativeResize="0"/>
          <p:nvPr/>
        </p:nvPicPr>
        <p:blipFill rotWithShape="1">
          <a:blip r:embed="rId3">
            <a:alphaModFix/>
          </a:blip>
          <a:srcRect b="0" l="2953" r="0" t="0"/>
          <a:stretch/>
        </p:blipFill>
        <p:spPr>
          <a:xfrm>
            <a:off x="55300" y="960290"/>
            <a:ext cx="6024670" cy="3222920"/>
          </a:xfrm>
          <a:prstGeom prst="rect">
            <a:avLst/>
          </a:prstGeom>
          <a:noFill/>
          <a:ln>
            <a:noFill/>
          </a:ln>
        </p:spPr>
      </p:pic>
      <p:sp>
        <p:nvSpPr>
          <p:cNvPr id="226" name="Google Shape;226;p15"/>
          <p:cNvSpPr txBox="1"/>
          <p:nvPr/>
        </p:nvSpPr>
        <p:spPr>
          <a:xfrm>
            <a:off x="6139522" y="960290"/>
            <a:ext cx="2828203" cy="321055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000000"/>
              </a:buClr>
              <a:buSzPts val="1300"/>
              <a:buFont typeface="Arial"/>
              <a:buNone/>
            </a:pPr>
            <a:r>
              <a:rPr b="1" i="0" lang="en" sz="1300" u="none" cap="none" strike="noStrike">
                <a:solidFill>
                  <a:schemeClr val="dk1"/>
                </a:solidFill>
                <a:latin typeface="Roboto Slab"/>
                <a:ea typeface="Roboto Slab"/>
                <a:cs typeface="Roboto Slab"/>
                <a:sym typeface="Roboto Slab"/>
              </a:rPr>
              <a:t>Câu lênh ví dụ:</a:t>
            </a:r>
            <a:r>
              <a:rPr b="0" i="0" lang="en" sz="1300" u="none" cap="none" strike="noStrike">
                <a:solidFill>
                  <a:srgbClr val="9900FF"/>
                </a:solidFill>
                <a:latin typeface="Roboto Slab"/>
                <a:ea typeface="Roboto Slab"/>
                <a:cs typeface="Roboto Slab"/>
                <a:sym typeface="Roboto Slab"/>
              </a:rPr>
              <a:t> </a:t>
            </a:r>
            <a:r>
              <a:rPr b="0" i="0" lang="en" sz="1200" u="none" cap="none" strike="noStrike">
                <a:solidFill>
                  <a:srgbClr val="FF0000"/>
                </a:solidFill>
                <a:latin typeface="Roboto Slab"/>
                <a:ea typeface="Roboto Slab"/>
                <a:cs typeface="Roboto Slab"/>
                <a:sym typeface="Roboto Slab"/>
              </a:rPr>
              <a:t>Hãy so sánh </a:t>
            </a:r>
            <a:r>
              <a:rPr b="1" i="0" lang="en" sz="1200" u="none" cap="none" strike="noStrike">
                <a:solidFill>
                  <a:srgbClr val="FF0000"/>
                </a:solidFill>
                <a:latin typeface="Roboto Slab"/>
                <a:ea typeface="Roboto Slab"/>
                <a:cs typeface="Roboto Slab"/>
                <a:sym typeface="Roboto Slab"/>
              </a:rPr>
              <a:t>Nghị quyết số 57-NQ/TW</a:t>
            </a:r>
            <a:r>
              <a:rPr b="0" i="0" lang="en" sz="1200" u="none" cap="none" strike="noStrike">
                <a:solidFill>
                  <a:srgbClr val="FF0000"/>
                </a:solidFill>
                <a:latin typeface="Roboto Slab"/>
                <a:ea typeface="Roboto Slab"/>
                <a:cs typeface="Roboto Slab"/>
                <a:sym typeface="Roboto Slab"/>
              </a:rPr>
              <a:t> về chuyển đổi số của Việt Nam với một chính sách tương tự của một quốc gia tiên tiến khác (ví dụ: Nhật Bản, Hàn Quốc) </a:t>
            </a:r>
            <a:r>
              <a:rPr b="0" i="0" lang="en" sz="1200" u="none" cap="none" strike="noStrike">
                <a:solidFill>
                  <a:srgbClr val="0000AA"/>
                </a:solidFill>
                <a:latin typeface="Roboto Slab"/>
                <a:ea typeface="Roboto Slab"/>
                <a:cs typeface="Roboto Slab"/>
                <a:sym typeface="Roboto Slab"/>
              </a:rPr>
              <a:t>với mục tiêu đánh giá điểm mạnh, điểm yếu và các bài học kinh nghiệm cho Việt Nam</a:t>
            </a:r>
            <a:r>
              <a:rPr b="0" i="0" lang="en" sz="1200" u="none" cap="none" strike="noStrike">
                <a:solidFill>
                  <a:srgbClr val="FF0000"/>
                </a:solidFill>
                <a:latin typeface="Roboto Slab"/>
                <a:ea typeface="Roboto Slab"/>
                <a:cs typeface="Roboto Slab"/>
                <a:sym typeface="Roboto Slab"/>
              </a:rPr>
              <a:t> </a:t>
            </a:r>
            <a:r>
              <a:rPr b="0" i="0" lang="en" sz="1200" u="none" cap="none" strike="noStrike">
                <a:solidFill>
                  <a:srgbClr val="00803D"/>
                </a:solidFill>
                <a:latin typeface="Roboto Slab"/>
                <a:ea typeface="Roboto Slab"/>
                <a:cs typeface="Roboto Slab"/>
                <a:sym typeface="Roboto Slab"/>
              </a:rPr>
              <a:t>trong bối cảnh Chuyển đổi số là xu thế toàn cầu, mỗi quốc gia có cách tiếp cận riêng. </a:t>
            </a:r>
            <a:r>
              <a:rPr b="0" i="0" lang="en" sz="1200" u="none" cap="none" strike="noStrike">
                <a:solidFill>
                  <a:srgbClr val="980000"/>
                </a:solidFill>
                <a:latin typeface="Roboto Slab"/>
                <a:ea typeface="Roboto Slab"/>
                <a:cs typeface="Roboto Slab"/>
                <a:sym typeface="Roboto Slab"/>
              </a:rPr>
              <a:t>Dữ liệu sử dụng: Nghị quyết 57-NQ/TW và tài liệu về chính sách chuyển đổi số của quốc gia được so sánh.</a:t>
            </a:r>
            <a:r>
              <a:rPr b="1" i="0" lang="en" sz="1200" u="none" cap="none" strike="noStrike">
                <a:solidFill>
                  <a:srgbClr val="FF0000"/>
                </a:solidFill>
                <a:latin typeface="Roboto Slab"/>
                <a:ea typeface="Roboto Slab"/>
                <a:cs typeface="Roboto Slab"/>
                <a:sym typeface="Roboto Slab"/>
              </a:rPr>
              <a:t> </a:t>
            </a:r>
            <a:endParaRPr b="0" i="0" sz="1300" u="none" cap="none" strike="noStrike">
              <a:solidFill>
                <a:srgbClr val="31EAFE"/>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txBox="1"/>
          <p:nvPr>
            <p:ph type="title"/>
          </p:nvPr>
        </p:nvSpPr>
        <p:spPr>
          <a:xfrm>
            <a:off x="311700" y="224175"/>
            <a:ext cx="622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Câu lệnh cơ bản</a:t>
            </a:r>
            <a:endParaRPr b="1">
              <a:solidFill>
                <a:srgbClr val="0000AA"/>
              </a:solidFill>
              <a:latin typeface="Roboto Slab"/>
              <a:ea typeface="Roboto Slab"/>
              <a:cs typeface="Roboto Slab"/>
              <a:sym typeface="Roboto Slab"/>
            </a:endParaRPr>
          </a:p>
        </p:txBody>
      </p:sp>
      <p:sp>
        <p:nvSpPr>
          <p:cNvPr id="232" name="Google Shape;232;p13"/>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3"/>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34" name="Google Shape;234;p13"/>
          <p:cNvSpPr txBox="1"/>
          <p:nvPr/>
        </p:nvSpPr>
        <p:spPr>
          <a:xfrm>
            <a:off x="366171" y="776613"/>
            <a:ext cx="3204300" cy="2326761"/>
          </a:xfrm>
          <a:prstGeom prst="rect">
            <a:avLst/>
          </a:prstGeom>
          <a:noFill/>
          <a:ln>
            <a:noFill/>
          </a:ln>
        </p:spPr>
        <p:txBody>
          <a:bodyPr anchorCtr="0" anchor="t" bIns="91425" lIns="91425" spcFirstLastPara="1" rIns="91425" wrap="square" tIns="91425">
            <a:spAutoFit/>
          </a:bodyPr>
          <a:lstStyle/>
          <a:p>
            <a:pPr indent="0" lvl="0" marL="0" marR="0" rtl="0" algn="just">
              <a:lnSpc>
                <a:spcPct val="130000"/>
              </a:lnSpc>
              <a:spcBef>
                <a:spcPts val="180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Cách cơ bản: </a:t>
            </a:r>
            <a:r>
              <a:rPr b="0" i="0" lang="en" sz="1400" u="none" cap="none" strike="noStrike">
                <a:solidFill>
                  <a:schemeClr val="dk1"/>
                </a:solidFill>
                <a:latin typeface="Roboto Slab"/>
                <a:ea typeface="Roboto Slab"/>
                <a:cs typeface="Roboto Slab"/>
                <a:sym typeface="Roboto Slab"/>
              </a:rPr>
              <a:t>Viết </a:t>
            </a:r>
            <a:r>
              <a:rPr b="1" i="0" lang="en" sz="1400" u="none" cap="none" strike="noStrike">
                <a:solidFill>
                  <a:srgbClr val="FF0000"/>
                </a:solidFill>
                <a:latin typeface="Roboto Slab"/>
                <a:ea typeface="Roboto Slab"/>
                <a:cs typeface="Roboto Slab"/>
                <a:sym typeface="Roboto Slab"/>
              </a:rPr>
              <a:t>yêu cầu </a:t>
            </a:r>
            <a:r>
              <a:rPr b="0" i="0" lang="en" sz="1400" u="none" cap="none" strike="noStrike">
                <a:solidFill>
                  <a:schemeClr val="dk1"/>
                </a:solidFill>
                <a:latin typeface="Roboto Slab"/>
                <a:ea typeface="Roboto Slab"/>
                <a:cs typeface="Roboto Slab"/>
                <a:sym typeface="Roboto Slab"/>
              </a:rPr>
              <a:t>mà bạn muốn ChatPGT thực hiện một cách rõ ràng bằng </a:t>
            </a:r>
            <a:r>
              <a:rPr b="1" i="0" lang="en" sz="1400" u="none" cap="none" strike="noStrike">
                <a:solidFill>
                  <a:schemeClr val="dk1"/>
                </a:solidFill>
                <a:latin typeface="Roboto Slab"/>
                <a:ea typeface="Roboto Slab"/>
                <a:cs typeface="Roboto Slab"/>
                <a:sym typeface="Roboto Slab"/>
              </a:rPr>
              <a:t>ngôn ngữ tự nhiên</a:t>
            </a:r>
            <a:r>
              <a:rPr b="0" i="0" lang="en" sz="1400" u="none" cap="none" strike="noStrike">
                <a:solidFill>
                  <a:schemeClr val="dk1"/>
                </a:solidFill>
                <a:latin typeface="Roboto Slab"/>
                <a:ea typeface="Roboto Slab"/>
                <a:cs typeface="Roboto Slab"/>
                <a:sym typeface="Roboto Slab"/>
              </a:rPr>
              <a:t>.</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180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Câu lệnh ví dụ</a:t>
            </a:r>
            <a:r>
              <a:rPr b="0" i="0" lang="en" sz="1400" u="none" cap="none" strike="noStrike">
                <a:solidFill>
                  <a:schemeClr val="dk1"/>
                </a:solidFill>
                <a:latin typeface="Roboto Slab"/>
                <a:ea typeface="Roboto Slab"/>
                <a:cs typeface="Roboto Slab"/>
                <a:sym typeface="Roboto Slab"/>
              </a:rPr>
              <a:t>: </a:t>
            </a:r>
            <a:r>
              <a:rPr b="0" i="0" lang="en" sz="1400" u="none" cap="none" strike="noStrike">
                <a:solidFill>
                  <a:srgbClr val="FF0000"/>
                </a:solidFill>
                <a:latin typeface="Roboto Slab"/>
                <a:ea typeface="Roboto Slab"/>
                <a:cs typeface="Roboto Slab"/>
                <a:sym typeface="Roboto Slab"/>
              </a:rPr>
              <a:t>Hãy tóm tắt nội dung quan trọng nhất trong Nghị quyết 57 của Bộ chính trị </a:t>
            </a:r>
            <a:endParaRPr b="0" i="0" sz="1400" u="none" cap="none" strike="noStrike">
              <a:solidFill>
                <a:srgbClr val="FF0000"/>
              </a:solidFill>
              <a:latin typeface="Roboto Slab"/>
              <a:ea typeface="Roboto Slab"/>
              <a:cs typeface="Roboto Slab"/>
              <a:sym typeface="Roboto Slab"/>
            </a:endParaRPr>
          </a:p>
        </p:txBody>
      </p:sp>
      <p:pic>
        <p:nvPicPr>
          <p:cNvPr id="235" name="Google Shape;235;p13" title="Screenshot 2025-09-02 at 18.19.24.png"/>
          <p:cNvPicPr preferRelativeResize="0"/>
          <p:nvPr/>
        </p:nvPicPr>
        <p:blipFill rotWithShape="1">
          <a:blip r:embed="rId3">
            <a:alphaModFix/>
          </a:blip>
          <a:srcRect b="25591" l="0" r="0" t="14250"/>
          <a:stretch/>
        </p:blipFill>
        <p:spPr>
          <a:xfrm>
            <a:off x="3877056" y="853425"/>
            <a:ext cx="4955241" cy="3709058"/>
          </a:xfrm>
          <a:prstGeom prst="rect">
            <a:avLst/>
          </a:prstGeom>
          <a:noFill/>
          <a:ln cap="flat" cmpd="sng" w="9525">
            <a:solidFill>
              <a:schemeClr val="dk2"/>
            </a:solidFill>
            <a:prstDash val="solid"/>
            <a:round/>
            <a:headEnd len="sm" w="sm" type="none"/>
            <a:tailEnd len="sm" w="sm" type="none"/>
          </a:ln>
        </p:spPr>
      </p:pic>
      <p:sp>
        <p:nvSpPr>
          <p:cNvPr id="236" name="Google Shape;236;p13"/>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37" name="Google Shape;237;p13"/>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Bổ sung thông tin bối cảnh</a:t>
            </a:r>
            <a:endParaRPr b="1">
              <a:solidFill>
                <a:srgbClr val="0000AA"/>
              </a:solidFill>
              <a:latin typeface="Roboto Slab"/>
              <a:ea typeface="Roboto Slab"/>
              <a:cs typeface="Roboto Slab"/>
              <a:sym typeface="Roboto Slab"/>
            </a:endParaRPr>
          </a:p>
        </p:txBody>
      </p:sp>
      <p:sp>
        <p:nvSpPr>
          <p:cNvPr id="243" name="Google Shape;243;p14"/>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4"/>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45" name="Google Shape;245;p14"/>
          <p:cNvSpPr txBox="1"/>
          <p:nvPr/>
        </p:nvSpPr>
        <p:spPr>
          <a:xfrm>
            <a:off x="311699" y="919951"/>
            <a:ext cx="3970369" cy="355680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600"/>
              </a:spcBef>
              <a:spcAft>
                <a:spcPts val="0"/>
              </a:spcAft>
              <a:buClr>
                <a:srgbClr val="000000"/>
              </a:buClr>
              <a:buSzPts val="1400"/>
              <a:buFont typeface="Arial"/>
              <a:buNone/>
            </a:pPr>
            <a:r>
              <a:rPr b="0" i="0" lang="en" sz="1400" u="none" cap="none" strike="noStrike">
                <a:solidFill>
                  <a:schemeClr val="dk1"/>
                </a:solidFill>
                <a:latin typeface="Roboto Slab"/>
                <a:ea typeface="Roboto Slab"/>
                <a:cs typeface="Roboto Slab"/>
                <a:sym typeface="Roboto Slab"/>
              </a:rPr>
              <a:t>Để kết quả phản hồi theo mong muốn, bên cạnh thông tin về </a:t>
            </a:r>
            <a:r>
              <a:rPr b="1" i="0" lang="en" sz="1400" u="none" cap="none" strike="noStrike">
                <a:solidFill>
                  <a:srgbClr val="FF0000"/>
                </a:solidFill>
                <a:latin typeface="Roboto Slab"/>
                <a:ea typeface="Roboto Slab"/>
                <a:cs typeface="Roboto Slab"/>
                <a:sym typeface="Roboto Slab"/>
              </a:rPr>
              <a:t>Yêu cầu</a:t>
            </a:r>
            <a:r>
              <a:rPr b="0" i="0" lang="en" sz="1400" u="none" cap="none" strike="noStrike">
                <a:solidFill>
                  <a:schemeClr val="dk1"/>
                </a:solidFill>
                <a:latin typeface="Roboto Slab"/>
                <a:ea typeface="Roboto Slab"/>
                <a:cs typeface="Roboto Slab"/>
                <a:sym typeface="Roboto Slab"/>
              </a:rPr>
              <a:t>, chúng ta có thể bổ sung các thông tin </a:t>
            </a:r>
            <a:r>
              <a:rPr b="1" i="0" lang="en" sz="1400" u="none" cap="none" strike="noStrike">
                <a:solidFill>
                  <a:srgbClr val="00803D"/>
                </a:solidFill>
                <a:latin typeface="Roboto Slab"/>
                <a:ea typeface="Roboto Slab"/>
                <a:cs typeface="Roboto Slab"/>
                <a:sym typeface="Roboto Slab"/>
              </a:rPr>
              <a:t>Bối cảnh.</a:t>
            </a:r>
            <a:r>
              <a:rPr b="0" i="0" lang="en" sz="1400" u="none" cap="none" strike="noStrike">
                <a:solidFill>
                  <a:schemeClr val="dk1"/>
                </a:solidFill>
                <a:latin typeface="Roboto Slab"/>
                <a:ea typeface="Roboto Slab"/>
                <a:cs typeface="Roboto Slab"/>
                <a:sym typeface="Roboto Slab"/>
              </a:rPr>
              <a:t> </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600"/>
              </a:spcBef>
              <a:spcAft>
                <a:spcPts val="0"/>
              </a:spcAft>
              <a:buClr>
                <a:srgbClr val="000000"/>
              </a:buClr>
              <a:buSzPts val="1400"/>
              <a:buFont typeface="Arial"/>
              <a:buNone/>
            </a:pPr>
            <a:r>
              <a:t/>
            </a:r>
            <a:endParaRPr b="0" i="0" sz="1400" u="none" cap="none" strike="noStrike">
              <a:solidFill>
                <a:schemeClr val="dk1"/>
              </a:solidFill>
              <a:latin typeface="Roboto Slab"/>
              <a:ea typeface="Roboto Slab"/>
              <a:cs typeface="Roboto Slab"/>
              <a:sym typeface="Roboto Slab"/>
            </a:endParaRPr>
          </a:p>
          <a:p>
            <a:pPr indent="0" lvl="0" marL="0" marR="0" rtl="0" algn="just">
              <a:lnSpc>
                <a:spcPct val="130000"/>
              </a:lnSpc>
              <a:spcBef>
                <a:spcPts val="600"/>
              </a:spcBef>
              <a:spcAft>
                <a:spcPts val="0"/>
              </a:spcAft>
              <a:buClr>
                <a:schemeClr val="dk1"/>
              </a:buClr>
              <a:buSzPts val="1100"/>
              <a:buFont typeface="Arial"/>
              <a:buNone/>
            </a:pPr>
            <a:r>
              <a:rPr b="1" i="0" lang="en" sz="1400" u="none" cap="none" strike="noStrike">
                <a:solidFill>
                  <a:schemeClr val="dk1"/>
                </a:solidFill>
                <a:latin typeface="Roboto Slab"/>
                <a:ea typeface="Roboto Slab"/>
                <a:cs typeface="Roboto Slab"/>
                <a:sym typeface="Roboto Slab"/>
              </a:rPr>
              <a:t>Ví dụ</a:t>
            </a:r>
            <a:r>
              <a:rPr b="0" i="0" lang="en" sz="1400" u="none" cap="none" strike="noStrike">
                <a:solidFill>
                  <a:schemeClr val="dk1"/>
                </a:solidFill>
                <a:latin typeface="Roboto Slab"/>
                <a:ea typeface="Roboto Slab"/>
                <a:cs typeface="Roboto Slab"/>
                <a:sym typeface="Roboto Slab"/>
              </a:rPr>
              <a:t>: </a:t>
            </a:r>
            <a:r>
              <a:rPr b="0" i="0" lang="en" sz="1400" u="none" cap="none" strike="noStrike">
                <a:solidFill>
                  <a:srgbClr val="FF0000"/>
                </a:solidFill>
                <a:latin typeface="Roboto Slab"/>
                <a:ea typeface="Roboto Slab"/>
                <a:cs typeface="Roboto Slab"/>
                <a:sym typeface="Roboto Slab"/>
              </a:rPr>
              <a:t>Hãy tóm tắt nội dung quan trọng nhất trong Nghị quyết 57 của Bộ chính trị . </a:t>
            </a:r>
            <a:r>
              <a:rPr b="1" i="0" lang="en" sz="1400" u="none" cap="none" strike="noStrike">
                <a:solidFill>
                  <a:srgbClr val="00803D"/>
                </a:solidFill>
                <a:latin typeface="Roboto Slab"/>
                <a:ea typeface="Roboto Slab"/>
                <a:cs typeface="Roboto Slab"/>
                <a:sym typeface="Roboto Slab"/>
              </a:rPr>
              <a:t>Đối tượng người đọc là cán bộ cơ quan đảng địa phương.</a:t>
            </a:r>
            <a:endParaRPr b="0" i="0" sz="1400" u="none" cap="none" strike="noStrike">
              <a:solidFill>
                <a:srgbClr val="000000"/>
              </a:solidFill>
              <a:latin typeface="Arial"/>
              <a:ea typeface="Arial"/>
              <a:cs typeface="Arial"/>
              <a:sym typeface="Arial"/>
            </a:endParaRPr>
          </a:p>
          <a:p>
            <a:pPr indent="0" lvl="0" marL="0" marR="0" rtl="0" algn="just">
              <a:lnSpc>
                <a:spcPct val="130000"/>
              </a:lnSpc>
              <a:spcBef>
                <a:spcPts val="600"/>
              </a:spcBef>
              <a:spcAft>
                <a:spcPts val="0"/>
              </a:spcAft>
              <a:buClr>
                <a:schemeClr val="dk1"/>
              </a:buClr>
              <a:buSzPts val="1100"/>
              <a:buFont typeface="Arial"/>
              <a:buNone/>
            </a:pPr>
            <a:r>
              <a:t/>
            </a:r>
            <a:endParaRPr b="1" i="0" sz="1400" u="none" cap="none" strike="noStrike">
              <a:solidFill>
                <a:srgbClr val="00803D"/>
              </a:solidFill>
              <a:latin typeface="Roboto Slab"/>
              <a:ea typeface="Roboto Slab"/>
              <a:cs typeface="Roboto Slab"/>
              <a:sym typeface="Roboto Slab"/>
            </a:endParaRPr>
          </a:p>
          <a:p>
            <a:pPr indent="0" lvl="0" marL="0" marR="0" rtl="0" algn="just">
              <a:lnSpc>
                <a:spcPct val="130000"/>
              </a:lnSpc>
              <a:spcBef>
                <a:spcPts val="600"/>
              </a:spcBef>
              <a:spcAft>
                <a:spcPts val="0"/>
              </a:spcAft>
              <a:buClr>
                <a:schemeClr val="dk1"/>
              </a:buClr>
              <a:buSzPts val="1100"/>
              <a:buFont typeface="Arial"/>
              <a:buNone/>
            </a:pPr>
            <a:r>
              <a:rPr b="1" i="0" lang="en" sz="1400" u="none" cap="none" strike="noStrike">
                <a:solidFill>
                  <a:srgbClr val="00803D"/>
                </a:solidFill>
                <a:latin typeface="Roboto Slab"/>
                <a:ea typeface="Roboto Slab"/>
                <a:cs typeface="Roboto Slab"/>
                <a:sym typeface="Roboto Slab"/>
              </a:rPr>
              <a:t>Độ dài bối cảnh có thể lên đến hàng trăm nghìn từ </a:t>
            </a:r>
            <a:endParaRPr b="1" i="0" sz="1400" u="none" cap="none" strike="noStrike">
              <a:solidFill>
                <a:srgbClr val="00803D"/>
              </a:solidFill>
              <a:latin typeface="Roboto Slab"/>
              <a:ea typeface="Roboto Slab"/>
              <a:cs typeface="Roboto Slab"/>
              <a:sym typeface="Roboto Slab"/>
            </a:endParaRPr>
          </a:p>
          <a:p>
            <a:pPr indent="0" lvl="0" marL="0" marR="0" rtl="0" algn="just">
              <a:lnSpc>
                <a:spcPct val="130000"/>
              </a:lnSpc>
              <a:spcBef>
                <a:spcPts val="600"/>
              </a:spcBef>
              <a:spcAft>
                <a:spcPts val="600"/>
              </a:spcAft>
              <a:buClr>
                <a:srgbClr val="000000"/>
              </a:buClr>
              <a:buSzPts val="1400"/>
              <a:buFont typeface="Arial"/>
              <a:buNone/>
            </a:pPr>
            <a:r>
              <a:t/>
            </a:r>
            <a:endParaRPr b="0" i="0" sz="1400" u="none" cap="none" strike="noStrike">
              <a:solidFill>
                <a:schemeClr val="dk1"/>
              </a:solidFill>
              <a:latin typeface="Roboto Slab"/>
              <a:ea typeface="Roboto Slab"/>
              <a:cs typeface="Roboto Slab"/>
              <a:sym typeface="Roboto Slab"/>
            </a:endParaRPr>
          </a:p>
        </p:txBody>
      </p:sp>
      <p:pic>
        <p:nvPicPr>
          <p:cNvPr id="246" name="Google Shape;246;p14" title="Screenshot 2025-09-02 at 18.55.58.png"/>
          <p:cNvPicPr preferRelativeResize="0"/>
          <p:nvPr/>
        </p:nvPicPr>
        <p:blipFill rotWithShape="1">
          <a:blip r:embed="rId3">
            <a:alphaModFix/>
          </a:blip>
          <a:srcRect b="35314" l="0" r="0" t="-1"/>
          <a:stretch/>
        </p:blipFill>
        <p:spPr>
          <a:xfrm>
            <a:off x="4673076" y="943013"/>
            <a:ext cx="4159224" cy="3852525"/>
          </a:xfrm>
          <a:prstGeom prst="rect">
            <a:avLst/>
          </a:prstGeom>
          <a:noFill/>
          <a:ln cap="flat" cmpd="sng" w="9525">
            <a:solidFill>
              <a:schemeClr val="dk2"/>
            </a:solidFill>
            <a:prstDash val="solid"/>
            <a:round/>
            <a:headEnd len="sm" w="sm" type="none"/>
            <a:tailEnd len="sm" w="sm" type="none"/>
          </a:ln>
        </p:spPr>
      </p:pic>
      <p:sp>
        <p:nvSpPr>
          <p:cNvPr id="247" name="Google Shape;247;p14"/>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48" name="Google Shape;248;p14"/>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Chức năng tra cứu thông tin đa ngôn ngữ</a:t>
            </a:r>
            <a:endParaRPr b="1">
              <a:solidFill>
                <a:srgbClr val="0000AA"/>
              </a:solidFill>
              <a:latin typeface="Roboto Slab"/>
              <a:ea typeface="Roboto Slab"/>
              <a:cs typeface="Roboto Slab"/>
              <a:sym typeface="Roboto Slab"/>
            </a:endParaRPr>
          </a:p>
        </p:txBody>
      </p:sp>
      <p:sp>
        <p:nvSpPr>
          <p:cNvPr id="254" name="Google Shape;254;p18"/>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8"/>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56" name="Google Shape;256;p18"/>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57" name="Google Shape;257;p18"/>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258" name="Google Shape;258;p18"/>
          <p:cNvSpPr txBox="1"/>
          <p:nvPr>
            <p:ph idx="1" type="body"/>
          </p:nvPr>
        </p:nvSpPr>
        <p:spPr>
          <a:xfrm>
            <a:off x="311700" y="877650"/>
            <a:ext cx="2970996" cy="3703494"/>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ChatGPT </a:t>
            </a:r>
            <a:r>
              <a:rPr lang="en" sz="1400">
                <a:solidFill>
                  <a:schemeClr val="dk1"/>
                </a:solidFill>
                <a:latin typeface="Roboto Slab"/>
                <a:ea typeface="Roboto Slab"/>
                <a:cs typeface="Roboto Slab"/>
                <a:sym typeface="Roboto Slab"/>
              </a:rPr>
              <a:t>hiểu và phản hồi bằng nhiều ngôn ngữ khác nhau (tiếng Việt, Anh, Pháp, v.v.)</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Ví dụ</a:t>
            </a:r>
            <a:r>
              <a:rPr lang="en" sz="1400">
                <a:solidFill>
                  <a:schemeClr val="dk1"/>
                </a:solidFill>
                <a:latin typeface="Roboto Slab"/>
                <a:ea typeface="Roboto Slab"/>
                <a:cs typeface="Roboto Slab"/>
                <a:sym typeface="Roboto Slab"/>
              </a:rPr>
              <a:t>: </a:t>
            </a:r>
            <a:r>
              <a:rPr i="1" lang="en" sz="1400">
                <a:solidFill>
                  <a:srgbClr val="FF0000"/>
                </a:solidFill>
                <a:latin typeface="Roboto Slab"/>
                <a:ea typeface="Roboto Slab"/>
                <a:cs typeface="Roboto Slab"/>
                <a:sym typeface="Roboto Slab"/>
              </a:rPr>
              <a:t>Nghị quyết 57 đề cập vấn đề digital transformation như thế nào</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 </a:t>
            </a:r>
            <a:endParaRPr/>
          </a:p>
          <a:p>
            <a:pPr indent="-179388" lvl="1" marL="225425"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Ảo giác và tính xác thực của thông tin</a:t>
            </a:r>
            <a:endParaRPr/>
          </a:p>
          <a:p>
            <a:pPr indent="-179388" lvl="1" marL="225425"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Thông tin chưa cập nhật theo thời gian thực</a:t>
            </a:r>
            <a:endParaRPr/>
          </a:p>
          <a:p>
            <a:pPr indent="0" lvl="0" marL="0" rtl="0" algn="just">
              <a:lnSpc>
                <a:spcPct val="150000"/>
              </a:lnSpc>
              <a:spcBef>
                <a:spcPts val="0"/>
              </a:spcBef>
              <a:spcAft>
                <a:spcPts val="0"/>
              </a:spcAft>
              <a:buSzPts val="1800"/>
              <a:buNone/>
            </a:pPr>
            <a:r>
              <a:t/>
            </a:r>
            <a:endParaRPr i="1" sz="1400">
              <a:solidFill>
                <a:srgbClr val="FF0000"/>
              </a:solidFill>
              <a:latin typeface="Roboto Slab"/>
              <a:ea typeface="Roboto Slab"/>
              <a:cs typeface="Roboto Slab"/>
              <a:sym typeface="Roboto Slab"/>
            </a:endParaRPr>
          </a:p>
        </p:txBody>
      </p:sp>
      <p:pic>
        <p:nvPicPr>
          <p:cNvPr id="259" name="Google Shape;259;p18"/>
          <p:cNvPicPr preferRelativeResize="0"/>
          <p:nvPr/>
        </p:nvPicPr>
        <p:blipFill rotWithShape="1">
          <a:blip r:embed="rId3">
            <a:alphaModFix/>
          </a:blip>
          <a:srcRect b="0" l="0" r="0" t="0"/>
          <a:stretch/>
        </p:blipFill>
        <p:spPr>
          <a:xfrm>
            <a:off x="3516100" y="1046299"/>
            <a:ext cx="5323860" cy="30509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0"/>
          <p:cNvSpPr txBox="1"/>
          <p:nvPr>
            <p:ph type="title"/>
          </p:nvPr>
        </p:nvSpPr>
        <p:spPr>
          <a:xfrm>
            <a:off x="258775" y="224175"/>
            <a:ext cx="857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Chức năng trò chuyện, tương tác tự nhiên</a:t>
            </a:r>
            <a:endParaRPr b="1">
              <a:solidFill>
                <a:srgbClr val="0000AA"/>
              </a:solidFill>
              <a:latin typeface="Roboto Slab"/>
              <a:ea typeface="Roboto Slab"/>
              <a:cs typeface="Roboto Slab"/>
              <a:sym typeface="Roboto Slab"/>
            </a:endParaRPr>
          </a:p>
        </p:txBody>
      </p:sp>
      <p:sp>
        <p:nvSpPr>
          <p:cNvPr id="265" name="Google Shape;265;p20"/>
          <p:cNvSpPr txBox="1"/>
          <p:nvPr>
            <p:ph idx="1" type="body"/>
          </p:nvPr>
        </p:nvSpPr>
        <p:spPr>
          <a:xfrm>
            <a:off x="5874395" y="877650"/>
            <a:ext cx="3010842"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ChatGPT </a:t>
            </a:r>
            <a:r>
              <a:rPr lang="en" sz="1400">
                <a:solidFill>
                  <a:schemeClr val="dk1"/>
                </a:solidFill>
                <a:latin typeface="Roboto Slab"/>
                <a:ea typeface="Roboto Slab"/>
                <a:cs typeface="Roboto Slab"/>
                <a:sym typeface="Roboto Slab"/>
              </a:rPr>
              <a:t>tương tác với người dùng trong cuộc hội thoại, ghi nhớ các thông tin ngữ cảnh, phản hồi một cách logic và nhất quán.</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 </a:t>
            </a:r>
            <a:endParaRPr b="1" sz="1400">
              <a:solidFill>
                <a:schemeClr val="dk1"/>
              </a:solidFill>
              <a:latin typeface="Roboto Slab"/>
              <a:ea typeface="Roboto Slab"/>
              <a:cs typeface="Roboto Slab"/>
              <a:sym typeface="Roboto Slab"/>
            </a:endParaRPr>
          </a:p>
          <a:p>
            <a:pPr indent="-188913" lvl="1" marL="357188"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Khả năng ghi nhớ có giới hạn, có thể “quên” các bối cảnh trước đó</a:t>
            </a:r>
            <a:endParaRPr>
              <a:solidFill>
                <a:schemeClr val="dk1"/>
              </a:solidFill>
              <a:latin typeface="Roboto Slab"/>
              <a:ea typeface="Roboto Slab"/>
              <a:cs typeface="Roboto Slab"/>
              <a:sym typeface="Roboto Slab"/>
            </a:endParaRPr>
          </a:p>
          <a:p>
            <a:pPr indent="-188913" lvl="1" marL="357188"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Có thể tạo ra các câu trả lời theo gợi ý và mong muốn của người dùng</a:t>
            </a:r>
            <a:endParaRPr>
              <a:solidFill>
                <a:schemeClr val="dk1"/>
              </a:solidFill>
              <a:latin typeface="Roboto Slab"/>
              <a:ea typeface="Roboto Slab"/>
              <a:cs typeface="Roboto Slab"/>
              <a:sym typeface="Roboto Slab"/>
            </a:endParaRPr>
          </a:p>
        </p:txBody>
      </p:sp>
      <p:sp>
        <p:nvSpPr>
          <p:cNvPr id="266" name="Google Shape;266;p20"/>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0"/>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grpSp>
        <p:nvGrpSpPr>
          <p:cNvPr id="268" name="Google Shape;268;p20"/>
          <p:cNvGrpSpPr/>
          <p:nvPr/>
        </p:nvGrpSpPr>
        <p:grpSpPr>
          <a:xfrm>
            <a:off x="279265" y="961938"/>
            <a:ext cx="5527646" cy="3749700"/>
            <a:chOff x="279265" y="961938"/>
            <a:chExt cx="5527646" cy="3749700"/>
          </a:xfrm>
        </p:grpSpPr>
        <p:pic>
          <p:nvPicPr>
            <p:cNvPr id="269" name="Google Shape;269;p20" title="Screenshot 2025-09-02 at 20.11.55.png"/>
            <p:cNvPicPr preferRelativeResize="0"/>
            <p:nvPr/>
          </p:nvPicPr>
          <p:blipFill rotWithShape="1">
            <a:blip r:embed="rId3">
              <a:alphaModFix/>
            </a:blip>
            <a:srcRect b="0" l="0" r="0" t="0"/>
            <a:stretch/>
          </p:blipFill>
          <p:spPr>
            <a:xfrm>
              <a:off x="311700" y="1095053"/>
              <a:ext cx="5495211" cy="1816416"/>
            </a:xfrm>
            <a:prstGeom prst="rect">
              <a:avLst/>
            </a:prstGeom>
            <a:noFill/>
            <a:ln>
              <a:noFill/>
            </a:ln>
          </p:spPr>
        </p:pic>
        <p:pic>
          <p:nvPicPr>
            <p:cNvPr id="270" name="Google Shape;270;p20" title="Screenshot 2025-09-02 at 20.13.04.png"/>
            <p:cNvPicPr preferRelativeResize="0"/>
            <p:nvPr/>
          </p:nvPicPr>
          <p:blipFill rotWithShape="1">
            <a:blip r:embed="rId4">
              <a:alphaModFix/>
            </a:blip>
            <a:srcRect b="0" l="0" r="0" t="0"/>
            <a:stretch/>
          </p:blipFill>
          <p:spPr>
            <a:xfrm>
              <a:off x="379184" y="2839372"/>
              <a:ext cx="5352313" cy="1666639"/>
            </a:xfrm>
            <a:prstGeom prst="rect">
              <a:avLst/>
            </a:prstGeom>
            <a:noFill/>
            <a:ln>
              <a:noFill/>
            </a:ln>
          </p:spPr>
        </p:pic>
        <p:sp>
          <p:nvSpPr>
            <p:cNvPr id="271" name="Google Shape;271;p20"/>
            <p:cNvSpPr/>
            <p:nvPr/>
          </p:nvSpPr>
          <p:spPr>
            <a:xfrm>
              <a:off x="279265" y="961938"/>
              <a:ext cx="5495100" cy="374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20"/>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73" name="Google Shape;273;p20"/>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Chức năng viết và tóm tắt văn bản</a:t>
            </a:r>
            <a:endParaRPr b="1">
              <a:solidFill>
                <a:srgbClr val="0000AA"/>
              </a:solidFill>
              <a:latin typeface="Roboto Slab"/>
              <a:ea typeface="Roboto Slab"/>
              <a:cs typeface="Roboto Slab"/>
              <a:sym typeface="Roboto Slab"/>
            </a:endParaRPr>
          </a:p>
        </p:txBody>
      </p:sp>
      <p:sp>
        <p:nvSpPr>
          <p:cNvPr id="279" name="Google Shape;279;p21"/>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1"/>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81" name="Google Shape;281;p21"/>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82" name="Google Shape;282;p21"/>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283" name="Google Shape;283;p21"/>
          <p:cNvSpPr txBox="1"/>
          <p:nvPr>
            <p:ph idx="1" type="body"/>
          </p:nvPr>
        </p:nvSpPr>
        <p:spPr>
          <a:xfrm>
            <a:off x="311700" y="1114002"/>
            <a:ext cx="2572901" cy="3705948"/>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ChatGPT </a:t>
            </a:r>
            <a:r>
              <a:rPr lang="en" sz="1400">
                <a:solidFill>
                  <a:schemeClr val="dk1"/>
                </a:solidFill>
                <a:latin typeface="Roboto Slab"/>
                <a:ea typeface="Roboto Slab"/>
                <a:cs typeface="Roboto Slab"/>
                <a:sym typeface="Roboto Slab"/>
              </a:rPr>
              <a:t>tổng hợp và tóm tắt văn bản theo yêu cầu</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Ví dụ</a:t>
            </a:r>
            <a:r>
              <a:rPr lang="en" sz="1400">
                <a:solidFill>
                  <a:schemeClr val="dk1"/>
                </a:solidFill>
                <a:latin typeface="Roboto Slab"/>
                <a:ea typeface="Roboto Slab"/>
                <a:cs typeface="Roboto Slab"/>
                <a:sym typeface="Roboto Slab"/>
              </a:rPr>
              <a:t>: Với vai trò là bí thư xã, hãy viết cho tôi một bức thư cảm ơn các đồng chí đảng viên đã tham dự, phát biểu trong buổi họp tổng kết năm.</a:t>
            </a:r>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p:txBody>
      </p:sp>
      <p:graphicFrame>
        <p:nvGraphicFramePr>
          <p:cNvPr id="284" name="Google Shape;284;p21"/>
          <p:cNvGraphicFramePr/>
          <p:nvPr/>
        </p:nvGraphicFramePr>
        <p:xfrm>
          <a:off x="3328416" y="901989"/>
          <a:ext cx="3000000" cy="3000000"/>
        </p:xfrm>
        <a:graphic>
          <a:graphicData uri="http://schemas.openxmlformats.org/drawingml/2006/table">
            <a:tbl>
              <a:tblPr bandRow="1" firstRow="1">
                <a:noFill/>
                <a:tableStyleId>{63044650-F9CC-420F-92A0-EA50F53302B8}</a:tableStyleId>
              </a:tblPr>
              <a:tblGrid>
                <a:gridCol w="5503875"/>
              </a:tblGrid>
              <a:tr h="3813050">
                <a:tc>
                  <a:txBody>
                    <a:bodyPr/>
                    <a:lstStyle/>
                    <a:p>
                      <a:pPr indent="0" lvl="0" marL="0" marR="0" rtl="0" algn="just">
                        <a:lnSpc>
                          <a:spcPct val="100000"/>
                        </a:lnSpc>
                        <a:spcBef>
                          <a:spcPts val="0"/>
                        </a:spcBef>
                        <a:spcAft>
                          <a:spcPts val="0"/>
                        </a:spcAft>
                        <a:buNone/>
                      </a:pPr>
                      <a:r>
                        <a:rPr i="1" lang="en" sz="1300" u="none" cap="none" strike="noStrike"/>
                        <a:t>Kính gửi: Các đồng chí đảng viên trong Đảng bộ xã [Tên xã]</a:t>
                      </a:r>
                      <a:endParaRPr sz="1300" u="none" cap="none" strike="noStrike"/>
                    </a:p>
                    <a:p>
                      <a:pPr indent="0" lvl="0" marL="0" marR="0" rtl="0" algn="just">
                        <a:lnSpc>
                          <a:spcPct val="100000"/>
                        </a:lnSpc>
                        <a:spcBef>
                          <a:spcPts val="600"/>
                        </a:spcBef>
                        <a:spcAft>
                          <a:spcPts val="0"/>
                        </a:spcAft>
                        <a:buNone/>
                      </a:pPr>
                      <a:r>
                        <a:rPr lang="en" sz="1300" u="none" cap="none" strike="noStrike"/>
                        <a:t>Thay mặt Đảng ủy xã, tôi </a:t>
                      </a:r>
                      <a:r>
                        <a:rPr lang="en" sz="1300" u="none" cap="none" strike="noStrike">
                          <a:solidFill>
                            <a:srgbClr val="000000"/>
                          </a:solidFill>
                        </a:rPr>
                        <a:t>trân</a:t>
                      </a:r>
                      <a:r>
                        <a:rPr lang="en" sz="1300" u="none" cap="none" strike="noStrike"/>
                        <a:t> trọng cảm ơn các đồng chí đã tham dự đầy đủ, đúng giờ và phát biểu với tinh thần thẳng thắn, trách nhiệm, xây dựng tại </a:t>
                      </a:r>
                      <a:r>
                        <a:rPr b="1" lang="en" sz="1300" u="none" cap="none" strike="noStrike"/>
                        <a:t>Hội nghị tổng kết công tác năm [20…]</a:t>
                      </a:r>
                      <a:r>
                        <a:rPr lang="en" sz="1300" u="none" cap="none" strike="noStrike"/>
                        <a:t>.</a:t>
                      </a:r>
                      <a:endParaRPr/>
                    </a:p>
                    <a:p>
                      <a:pPr indent="0" lvl="0" marL="0" marR="0" rtl="0" algn="just">
                        <a:lnSpc>
                          <a:spcPct val="100000"/>
                        </a:lnSpc>
                        <a:spcBef>
                          <a:spcPts val="600"/>
                        </a:spcBef>
                        <a:spcAft>
                          <a:spcPts val="0"/>
                        </a:spcAft>
                        <a:buNone/>
                      </a:pPr>
                      <a:r>
                        <a:rPr lang="en" sz="1300" u="none" cap="none" strike="noStrike"/>
                        <a:t>Các ý kiến đóng góp quý báu của các đồng chí về công tác xây dựng Đảng, phát triển kinh tế – xã hội, bảo đảm an ninh trật tự, cải cách hành chính, chuyển đổi số và an sinh xã hội đã được Đảng ủy </a:t>
                      </a:r>
                      <a:r>
                        <a:rPr b="1" lang="en" sz="1300" u="none" cap="none" strike="noStrike"/>
                        <a:t>tiếp thu, phân loại</a:t>
                      </a:r>
                      <a:r>
                        <a:rPr lang="en" sz="1300" u="none" cap="none" strike="noStrike"/>
                        <a:t> và </a:t>
                      </a:r>
                      <a:r>
                        <a:rPr b="1" lang="en" sz="1300" u="none" cap="none" strike="noStrike"/>
                        <a:t>giao nhiệm vụ cụ thể</a:t>
                      </a:r>
                      <a:r>
                        <a:rPr lang="en" sz="1300" u="none" cap="none" strike="noStrike"/>
                        <a:t> cho các bộ phận, chi bộ liên quan. Văn phòng Đảng ủy sẽ ban hành </a:t>
                      </a:r>
                      <a:r>
                        <a:rPr b="1" lang="en" sz="1300" u="none" cap="none" strike="noStrike"/>
                        <a:t>Thông báo kết luận</a:t>
                      </a:r>
                      <a:r>
                        <a:rPr lang="en" sz="1300" u="none" cap="none" strike="noStrike"/>
                        <a:t> và </a:t>
                      </a:r>
                      <a:r>
                        <a:rPr b="1" lang="en" sz="1300" u="none" cap="none" strike="noStrike"/>
                        <a:t>Kế hoạch triển khai Nghị quyết năm [20…]</a:t>
                      </a:r>
                      <a:r>
                        <a:rPr lang="en" sz="1300" u="none" cap="none" strike="noStrike"/>
                        <a:t> để toàn Đảng bộ tổ chức thực hiện đồng bộ, hiệu quả.</a:t>
                      </a:r>
                      <a:endParaRPr/>
                    </a:p>
                    <a:p>
                      <a:pPr indent="0" lvl="0" marL="0" marR="0" rtl="0" algn="just">
                        <a:lnSpc>
                          <a:spcPct val="100000"/>
                        </a:lnSpc>
                        <a:spcBef>
                          <a:spcPts val="600"/>
                        </a:spcBef>
                        <a:spcAft>
                          <a:spcPts val="0"/>
                        </a:spcAft>
                        <a:buNone/>
                      </a:pPr>
                      <a:r>
                        <a:rPr lang="en" sz="1300" u="none" cap="none" strike="noStrike"/>
                        <a:t>Đề nghị các chi bộ </a:t>
                      </a:r>
                      <a:r>
                        <a:rPr b="1" lang="en" sz="1300" u="none" cap="none" strike="noStrike"/>
                        <a:t>quán triệt Nghị quyết</a:t>
                      </a:r>
                      <a:r>
                        <a:rPr lang="en" sz="1300" u="none" cap="none" strike="noStrike"/>
                        <a:t>, xây dựng </a:t>
                      </a:r>
                      <a:r>
                        <a:rPr b="1" lang="en" sz="1300" u="none" cap="none" strike="noStrike"/>
                        <a:t>chương trình hành động</a:t>
                      </a:r>
                      <a:r>
                        <a:rPr lang="en" sz="1300" u="none" cap="none" strike="noStrike"/>
                        <a:t>, phân công trách nhiệm rõ ràng; mỗi đảng viên tiếp tục </a:t>
                      </a:r>
                      <a:r>
                        <a:rPr b="1" lang="en" sz="1300" u="none" cap="none" strike="noStrike"/>
                        <a:t>nêu gương</a:t>
                      </a:r>
                      <a:r>
                        <a:rPr lang="en" sz="1300" u="none" cap="none" strike="noStrike"/>
                        <a:t>, giữ vững </a:t>
                      </a:r>
                      <a:r>
                        <a:rPr b="1" lang="en" sz="1300" u="none" cap="none" strike="noStrike"/>
                        <a:t>kỷ cương, trách nhiệm, sáng tạo</a:t>
                      </a:r>
                      <a:r>
                        <a:rPr lang="en" sz="1300" u="none" cap="none" strike="noStrike"/>
                        <a:t>, góp phần thực hiện thắng lợi mục tiêu, nhiệm vụ năm [20…].</a:t>
                      </a:r>
                      <a:endParaRPr/>
                    </a:p>
                    <a:p>
                      <a:pPr indent="0" lvl="0" marL="0" marR="0" rtl="0" algn="just">
                        <a:lnSpc>
                          <a:spcPct val="100000"/>
                        </a:lnSpc>
                        <a:spcBef>
                          <a:spcPts val="600"/>
                        </a:spcBef>
                        <a:spcAft>
                          <a:spcPts val="0"/>
                        </a:spcAft>
                        <a:buNone/>
                      </a:pPr>
                      <a:r>
                        <a:rPr lang="en" sz="1300" u="none" cap="none" strike="noStrike"/>
                        <a:t>Xin trân trọng cảm ơn sự đồng hành của các đồng chí. Chúc các đồng chí và gia đình sức khỏe, hạnh phúc, hoàn thành xuất sắc nhiệm vụ.</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Chức năng xử lý và phân tích dữ liệu đa dạng dạng</a:t>
            </a:r>
            <a:endParaRPr b="1">
              <a:solidFill>
                <a:srgbClr val="0000AA"/>
              </a:solidFill>
              <a:latin typeface="Roboto Slab"/>
              <a:ea typeface="Roboto Slab"/>
              <a:cs typeface="Roboto Slab"/>
              <a:sym typeface="Roboto Slab"/>
            </a:endParaRPr>
          </a:p>
        </p:txBody>
      </p:sp>
      <p:sp>
        <p:nvSpPr>
          <p:cNvPr id="290" name="Google Shape;290;p23"/>
          <p:cNvSpPr txBox="1"/>
          <p:nvPr>
            <p:ph idx="1" type="body"/>
          </p:nvPr>
        </p:nvSpPr>
        <p:spPr>
          <a:xfrm>
            <a:off x="5901178" y="830380"/>
            <a:ext cx="2931121"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ChatGPT </a:t>
            </a:r>
            <a:r>
              <a:rPr lang="en" sz="1400">
                <a:solidFill>
                  <a:schemeClr val="dk1"/>
                </a:solidFill>
                <a:latin typeface="Roboto Slab"/>
                <a:ea typeface="Roboto Slab"/>
                <a:cs typeface="Roboto Slab"/>
                <a:sym typeface="Roboto Slab"/>
              </a:rPr>
              <a:t>xử lý dữ liệu, phân tích dữ liệu, tương tác với nhiều loại dữ liệu: văn bản, hình ảnh, tệp tin (Excel, Pdf, Word,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 </a:t>
            </a:r>
            <a:endParaRPr b="1" sz="1400">
              <a:solidFill>
                <a:schemeClr val="dk1"/>
              </a:solidFill>
              <a:latin typeface="Roboto Slab"/>
              <a:ea typeface="Roboto Slab"/>
              <a:cs typeface="Roboto Slab"/>
              <a:sym typeface="Roboto Slab"/>
            </a:endParaRPr>
          </a:p>
          <a:p>
            <a:pPr indent="-114300" lvl="0" marL="1143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Cần có kĩ thuật khi xử lý các tập dữ liệu lớn</a:t>
            </a:r>
            <a:endParaRPr sz="1400">
              <a:solidFill>
                <a:schemeClr val="dk1"/>
              </a:solidFill>
              <a:latin typeface="Roboto Slab"/>
              <a:ea typeface="Roboto Slab"/>
              <a:cs typeface="Roboto Slab"/>
              <a:sym typeface="Roboto Slab"/>
            </a:endParaRPr>
          </a:p>
          <a:p>
            <a:pPr indent="-114300" lvl="0" marL="1143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Rủi ro về bảo mật dữ liệu</a:t>
            </a:r>
            <a:endParaRPr sz="1400">
              <a:solidFill>
                <a:schemeClr val="dk1"/>
              </a:solidFill>
              <a:latin typeface="Roboto Slab"/>
              <a:ea typeface="Roboto Slab"/>
              <a:cs typeface="Roboto Slab"/>
              <a:sym typeface="Roboto Slab"/>
            </a:endParaRPr>
          </a:p>
        </p:txBody>
      </p:sp>
      <p:sp>
        <p:nvSpPr>
          <p:cNvPr id="291" name="Google Shape;291;p23"/>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293" name="Google Shape;293;p23" title="Screenshot 2025-09-02 at 20.27.27.png"/>
          <p:cNvPicPr preferRelativeResize="0"/>
          <p:nvPr/>
        </p:nvPicPr>
        <p:blipFill rotWithShape="1">
          <a:blip r:embed="rId3">
            <a:alphaModFix/>
          </a:blip>
          <a:srcRect b="0" l="0" r="0" t="5207"/>
          <a:stretch/>
        </p:blipFill>
        <p:spPr>
          <a:xfrm>
            <a:off x="311700" y="830380"/>
            <a:ext cx="5382090" cy="2996902"/>
          </a:xfrm>
          <a:prstGeom prst="rect">
            <a:avLst/>
          </a:prstGeom>
          <a:noFill/>
          <a:ln>
            <a:noFill/>
          </a:ln>
        </p:spPr>
      </p:pic>
      <p:pic>
        <p:nvPicPr>
          <p:cNvPr id="294" name="Google Shape;294;p23" title="Screenshot 2025-09-02 at 20.27.45.png"/>
          <p:cNvPicPr preferRelativeResize="0"/>
          <p:nvPr/>
        </p:nvPicPr>
        <p:blipFill rotWithShape="1">
          <a:blip r:embed="rId4">
            <a:alphaModFix/>
          </a:blip>
          <a:srcRect b="70510" l="0" r="0" t="0"/>
          <a:stretch/>
        </p:blipFill>
        <p:spPr>
          <a:xfrm>
            <a:off x="378784" y="3688029"/>
            <a:ext cx="5183029" cy="1153413"/>
          </a:xfrm>
          <a:prstGeom prst="rect">
            <a:avLst/>
          </a:prstGeom>
          <a:noFill/>
          <a:ln>
            <a:noFill/>
          </a:ln>
        </p:spPr>
      </p:pic>
      <p:sp>
        <p:nvSpPr>
          <p:cNvPr id="295" name="Google Shape;295;p23"/>
          <p:cNvSpPr/>
          <p:nvPr/>
        </p:nvSpPr>
        <p:spPr>
          <a:xfrm>
            <a:off x="348790" y="848008"/>
            <a:ext cx="5345100" cy="402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297" name="Google Shape;297;p23"/>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311700" y="224175"/>
            <a:ext cx="816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Nội dung chính</a:t>
            </a:r>
            <a:endParaRPr b="1">
              <a:solidFill>
                <a:srgbClr val="0000AA"/>
              </a:solidFill>
              <a:latin typeface="Roboto Slab"/>
              <a:ea typeface="Roboto Slab"/>
              <a:cs typeface="Roboto Slab"/>
              <a:sym typeface="Roboto Slab"/>
            </a:endParaRPr>
          </a:p>
        </p:txBody>
      </p:sp>
      <p:sp>
        <p:nvSpPr>
          <p:cNvPr id="72" name="Google Shape;72;p2"/>
          <p:cNvSpPr txBox="1"/>
          <p:nvPr>
            <p:ph idx="1" type="body"/>
          </p:nvPr>
        </p:nvSpPr>
        <p:spPr>
          <a:xfrm>
            <a:off x="311700" y="950750"/>
            <a:ext cx="8520600" cy="36444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600"/>
              </a:spcBef>
              <a:spcAft>
                <a:spcPts val="0"/>
              </a:spcAft>
              <a:buClr>
                <a:schemeClr val="dk1"/>
              </a:buClr>
              <a:buSzPts val="1800"/>
              <a:buFont typeface="Arial"/>
              <a:buAutoNum type="arabicPeriod"/>
            </a:pPr>
            <a:r>
              <a:rPr lang="en">
                <a:solidFill>
                  <a:schemeClr val="dk1"/>
                </a:solidFill>
                <a:latin typeface="Roboto Slab"/>
                <a:ea typeface="Roboto Slab"/>
                <a:cs typeface="Roboto Slab"/>
                <a:sym typeface="Roboto Slab"/>
              </a:rPr>
              <a:t>Trí tuệ nhân tạo sinh</a:t>
            </a:r>
            <a:endParaRPr>
              <a:solidFill>
                <a:schemeClr val="dk1"/>
              </a:solidFill>
              <a:latin typeface="Roboto Slab"/>
              <a:ea typeface="Roboto Slab"/>
              <a:cs typeface="Roboto Slab"/>
              <a:sym typeface="Roboto Slab"/>
            </a:endParaRPr>
          </a:p>
          <a:p>
            <a:pPr indent="-342900" lvl="0" marL="457200" rtl="0" algn="l">
              <a:lnSpc>
                <a:spcPct val="130000"/>
              </a:lnSpc>
              <a:spcBef>
                <a:spcPts val="600"/>
              </a:spcBef>
              <a:spcAft>
                <a:spcPts val="0"/>
              </a:spcAft>
              <a:buClr>
                <a:schemeClr val="dk1"/>
              </a:buClr>
              <a:buSzPts val="1800"/>
              <a:buFont typeface="Arial"/>
              <a:buAutoNum type="arabicPeriod"/>
            </a:pPr>
            <a:r>
              <a:rPr lang="en">
                <a:solidFill>
                  <a:schemeClr val="dk1"/>
                </a:solidFill>
                <a:latin typeface="Roboto Slab"/>
                <a:ea typeface="Roboto Slab"/>
                <a:cs typeface="Roboto Slab"/>
                <a:sym typeface="Roboto Slab"/>
              </a:rPr>
              <a:t>Giới thiệu ChatGPT &amp; Chức năng chính</a:t>
            </a:r>
            <a:endParaRPr>
              <a:solidFill>
                <a:schemeClr val="dk1"/>
              </a:solidFill>
              <a:latin typeface="Roboto Slab"/>
              <a:ea typeface="Roboto Slab"/>
              <a:cs typeface="Roboto Slab"/>
              <a:sym typeface="Roboto Slab"/>
            </a:endParaRPr>
          </a:p>
          <a:p>
            <a:pPr indent="-342900" lvl="0" marL="457200" rtl="0" algn="l">
              <a:lnSpc>
                <a:spcPct val="130000"/>
              </a:lnSpc>
              <a:spcBef>
                <a:spcPts val="600"/>
              </a:spcBef>
              <a:spcAft>
                <a:spcPts val="0"/>
              </a:spcAft>
              <a:buClr>
                <a:schemeClr val="dk1"/>
              </a:buClr>
              <a:buSzPts val="1800"/>
              <a:buFont typeface="Arial"/>
              <a:buAutoNum type="arabicPeriod"/>
            </a:pPr>
            <a:r>
              <a:rPr lang="en">
                <a:solidFill>
                  <a:schemeClr val="dk1"/>
                </a:solidFill>
                <a:latin typeface="Roboto Slab"/>
                <a:ea typeface="Roboto Slab"/>
                <a:cs typeface="Roboto Slab"/>
                <a:sym typeface="Roboto Slab"/>
              </a:rPr>
              <a:t>Sử dụng ChatGPT trong công tác đảng</a:t>
            </a:r>
            <a:endParaRPr>
              <a:solidFill>
                <a:schemeClr val="dk1"/>
              </a:solidFill>
              <a:latin typeface="Roboto Slab"/>
              <a:ea typeface="Roboto Slab"/>
              <a:cs typeface="Roboto Slab"/>
              <a:sym typeface="Roboto Slab"/>
            </a:endParaRPr>
          </a:p>
          <a:p>
            <a:pPr indent="-342900" lvl="0" marL="457200" rtl="0" algn="l">
              <a:lnSpc>
                <a:spcPct val="130000"/>
              </a:lnSpc>
              <a:spcBef>
                <a:spcPts val="600"/>
              </a:spcBef>
              <a:spcAft>
                <a:spcPts val="0"/>
              </a:spcAft>
              <a:buClr>
                <a:schemeClr val="dk1"/>
              </a:buClr>
              <a:buSzPts val="1800"/>
              <a:buFont typeface="Arial"/>
              <a:buAutoNum type="arabicPeriod"/>
            </a:pPr>
            <a:r>
              <a:rPr lang="en">
                <a:solidFill>
                  <a:schemeClr val="dk1"/>
                </a:solidFill>
                <a:latin typeface="Roboto Slab"/>
                <a:ea typeface="Roboto Slab"/>
                <a:cs typeface="Roboto Slab"/>
                <a:sym typeface="Roboto Slab"/>
              </a:rPr>
              <a:t>Nâng cao chất lượng phản hồi từ ChatGPT</a:t>
            </a:r>
            <a:endParaRPr>
              <a:solidFill>
                <a:schemeClr val="dk1"/>
              </a:solidFill>
              <a:latin typeface="Roboto Slab"/>
              <a:ea typeface="Roboto Slab"/>
              <a:cs typeface="Roboto Slab"/>
              <a:sym typeface="Roboto Slab"/>
            </a:endParaRPr>
          </a:p>
          <a:p>
            <a:pPr indent="-342900" lvl="0" marL="457200" rtl="0" algn="l">
              <a:lnSpc>
                <a:spcPct val="130000"/>
              </a:lnSpc>
              <a:spcBef>
                <a:spcPts val="600"/>
              </a:spcBef>
              <a:spcAft>
                <a:spcPts val="0"/>
              </a:spcAft>
              <a:buClr>
                <a:schemeClr val="dk1"/>
              </a:buClr>
              <a:buSzPts val="1800"/>
              <a:buFont typeface="Arial"/>
              <a:buAutoNum type="arabicPeriod"/>
            </a:pPr>
            <a:r>
              <a:rPr lang="en">
                <a:solidFill>
                  <a:schemeClr val="dk1"/>
                </a:solidFill>
                <a:latin typeface="Roboto Slab"/>
                <a:ea typeface="Roboto Slab"/>
                <a:cs typeface="Roboto Slab"/>
                <a:sym typeface="Roboto Slab"/>
              </a:rPr>
              <a:t>Giới thiệu và so sánh Gemini với ChatGPT</a:t>
            </a:r>
            <a:endParaRPr>
              <a:solidFill>
                <a:schemeClr val="dk1"/>
              </a:solidFill>
              <a:latin typeface="Roboto Slab"/>
              <a:ea typeface="Roboto Slab"/>
              <a:cs typeface="Roboto Slab"/>
              <a:sym typeface="Roboto Slab"/>
            </a:endParaRPr>
          </a:p>
          <a:p>
            <a:pPr indent="-342900" lvl="0" marL="457200" rtl="0" algn="l">
              <a:lnSpc>
                <a:spcPct val="130000"/>
              </a:lnSpc>
              <a:spcBef>
                <a:spcPts val="600"/>
              </a:spcBef>
              <a:spcAft>
                <a:spcPts val="600"/>
              </a:spcAft>
              <a:buClr>
                <a:schemeClr val="dk1"/>
              </a:buClr>
              <a:buSzPts val="1800"/>
              <a:buFont typeface="Arial"/>
              <a:buAutoNum type="arabicPeriod"/>
            </a:pPr>
            <a:r>
              <a:rPr lang="en">
                <a:solidFill>
                  <a:schemeClr val="dk1"/>
                </a:solidFill>
                <a:latin typeface="Roboto Slab"/>
                <a:ea typeface="Roboto Slab"/>
                <a:cs typeface="Roboto Slab"/>
                <a:sym typeface="Roboto Slab"/>
              </a:rPr>
              <a:t>Khuyến cáo khi sử dụng, khai thác ChatGPT &amp; Gemini </a:t>
            </a:r>
            <a:endParaRPr>
              <a:solidFill>
                <a:schemeClr val="dk1"/>
              </a:solidFill>
              <a:latin typeface="Roboto Slab"/>
              <a:ea typeface="Roboto Slab"/>
              <a:cs typeface="Roboto Slab"/>
              <a:sym typeface="Roboto Slab"/>
            </a:endParaRPr>
          </a:p>
        </p:txBody>
      </p:sp>
      <p:sp>
        <p:nvSpPr>
          <p:cNvPr id="73" name="Google Shape;73;p2"/>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75" name="Google Shape;75;p2"/>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76" name="Google Shape;76;p2"/>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4"/>
          <p:cNvSpPr txBox="1"/>
          <p:nvPr>
            <p:ph type="title"/>
          </p:nvPr>
        </p:nvSpPr>
        <p:spPr>
          <a:xfrm>
            <a:off x="311700" y="224175"/>
            <a:ext cx="5980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Chức năng sáng tạo nội dung</a:t>
            </a:r>
            <a:endParaRPr b="1">
              <a:solidFill>
                <a:srgbClr val="0000AA"/>
              </a:solidFill>
              <a:latin typeface="Roboto Slab"/>
              <a:ea typeface="Roboto Slab"/>
              <a:cs typeface="Roboto Slab"/>
              <a:sym typeface="Roboto Slab"/>
            </a:endParaRPr>
          </a:p>
        </p:txBody>
      </p:sp>
      <p:sp>
        <p:nvSpPr>
          <p:cNvPr id="303" name="Google Shape;303;p24"/>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4"/>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05" name="Google Shape;305;p24"/>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06" name="Google Shape;306;p24"/>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307" name="Google Shape;307;p24"/>
          <p:cNvSpPr txBox="1"/>
          <p:nvPr>
            <p:ph idx="1" type="body"/>
          </p:nvPr>
        </p:nvSpPr>
        <p:spPr>
          <a:xfrm>
            <a:off x="366746" y="1092675"/>
            <a:ext cx="3519900" cy="3705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ChatGPT </a:t>
            </a:r>
            <a:r>
              <a:rPr lang="en" sz="1400">
                <a:solidFill>
                  <a:schemeClr val="dk1"/>
                </a:solidFill>
                <a:latin typeface="Roboto Slab"/>
                <a:ea typeface="Roboto Slab"/>
                <a:cs typeface="Roboto Slab"/>
                <a:sym typeface="Roboto Slab"/>
              </a:rPr>
              <a:t>có khả năng tạo ra các nội dung đa dạng (văn bản, hình ảnh, video…) và phong phú với tính sáng tạo cao. </a:t>
            </a:r>
            <a:endParaRPr/>
          </a:p>
          <a:p>
            <a:pPr indent="0" lvl="0" marL="0" rtl="0" algn="ctr">
              <a:lnSpc>
                <a:spcPct val="130000"/>
              </a:lnSpc>
              <a:spcBef>
                <a:spcPts val="0"/>
              </a:spcBef>
              <a:spcAft>
                <a:spcPts val="0"/>
              </a:spcAft>
              <a:buSzPts val="1800"/>
              <a:buNone/>
            </a:pPr>
            <a:r>
              <a:t/>
            </a:r>
            <a:endParaRPr sz="1100">
              <a:latin typeface="Roboto Slab"/>
              <a:ea typeface="Roboto Slab"/>
              <a:cs typeface="Roboto Slab"/>
              <a:sym typeface="Roboto Slab"/>
            </a:endParaRPr>
          </a:p>
          <a:p>
            <a:pPr indent="0" lvl="0" marL="0" rtl="0" algn="l">
              <a:lnSpc>
                <a:spcPct val="130000"/>
              </a:lnSpc>
              <a:spcBef>
                <a:spcPts val="0"/>
              </a:spcBef>
              <a:spcAft>
                <a:spcPts val="0"/>
              </a:spcAft>
              <a:buSzPts val="1800"/>
              <a:buNone/>
            </a:pPr>
            <a:r>
              <a:rPr b="1" lang="en" sz="1400">
                <a:solidFill>
                  <a:schemeClr val="dk1"/>
                </a:solidFill>
                <a:latin typeface="Roboto Slab"/>
                <a:ea typeface="Roboto Slab"/>
                <a:cs typeface="Roboto Slab"/>
                <a:sym typeface="Roboto Slab"/>
              </a:rPr>
              <a:t>Câu lệnh: </a:t>
            </a:r>
            <a:r>
              <a:rPr lang="en" sz="1400">
                <a:solidFill>
                  <a:schemeClr val="dk1"/>
                </a:solidFill>
                <a:latin typeface="Roboto Slab"/>
                <a:ea typeface="Roboto Slab"/>
                <a:cs typeface="Roboto Slab"/>
                <a:sym typeface="Roboto Slab"/>
              </a:rPr>
              <a:t>Hãy tạo hình ảnh ao hoa sen Việt Nam trên Mặt trăng</a:t>
            </a:r>
            <a:endParaRPr/>
          </a:p>
          <a:p>
            <a:pPr indent="0" lvl="0" marL="0" rtl="0" algn="just">
              <a:lnSpc>
                <a:spcPct val="150000"/>
              </a:lnSpc>
              <a:spcBef>
                <a:spcPts val="0"/>
              </a:spcBef>
              <a:spcAft>
                <a:spcPts val="0"/>
              </a:spcAft>
              <a:buSzPts val="1800"/>
              <a:buNone/>
            </a:pPr>
            <a:r>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 </a:t>
            </a:r>
            <a:r>
              <a:rPr lang="en" sz="1400">
                <a:solidFill>
                  <a:schemeClr val="dk1"/>
                </a:solidFill>
                <a:latin typeface="Roboto Slab"/>
                <a:ea typeface="Roboto Slab"/>
                <a:cs typeface="Roboto Slab"/>
                <a:sym typeface="Roboto Slab"/>
              </a:rPr>
              <a:t>Có thể bổ sung thêm các chỉ dẫn, yêu cầu… để chỉnh sửa các nội dung do ChatGPT tạo ra</a:t>
            </a:r>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p:txBody>
      </p:sp>
      <p:pic>
        <p:nvPicPr>
          <p:cNvPr id="308" name="Google Shape;308;p24" title="Screen Shot 2025-09-04 at 16.04.59.png"/>
          <p:cNvPicPr preferRelativeResize="0"/>
          <p:nvPr/>
        </p:nvPicPr>
        <p:blipFill rotWithShape="1">
          <a:blip r:embed="rId3">
            <a:alphaModFix/>
          </a:blip>
          <a:srcRect b="0" l="0" r="0" t="0"/>
          <a:stretch/>
        </p:blipFill>
        <p:spPr>
          <a:xfrm>
            <a:off x="5027050" y="1276425"/>
            <a:ext cx="3247024" cy="312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nvSpPr>
        <p:spPr>
          <a:xfrm>
            <a:off x="765150" y="2088377"/>
            <a:ext cx="7613700" cy="1502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3</a:t>
            </a:r>
            <a:r>
              <a:rPr b="1" i="0" lang="en" sz="2800" u="none" cap="none" strike="noStrike">
                <a:solidFill>
                  <a:srgbClr val="0000AA"/>
                </a:solidFill>
                <a:latin typeface="Roboto Slab"/>
                <a:ea typeface="Roboto Slab"/>
                <a:cs typeface="Roboto Slab"/>
                <a:sym typeface="Roboto Slab"/>
              </a:rPr>
              <a:t>. SỬ DỤNG CHATGPT </a:t>
            </a:r>
            <a:endParaRPr b="1" i="0" sz="2800" u="none" cap="none" strike="noStrike">
              <a:solidFill>
                <a:srgbClr val="0000AA"/>
              </a:solidFill>
              <a:latin typeface="Roboto Slab"/>
              <a:ea typeface="Roboto Slab"/>
              <a:cs typeface="Roboto Slab"/>
              <a:sym typeface="Roboto Slab"/>
            </a:endParaRPr>
          </a:p>
          <a:p>
            <a:pPr indent="0" lvl="0" marL="0" marR="0" rtl="0" algn="ctr">
              <a:lnSpc>
                <a:spcPct val="120000"/>
              </a:lnSpc>
              <a:spcBef>
                <a:spcPts val="0"/>
              </a:spcBef>
              <a:spcAft>
                <a:spcPts val="0"/>
              </a:spcAft>
              <a:buClr>
                <a:srgbClr val="000000"/>
              </a:buClr>
              <a:buSzPts val="2800"/>
              <a:buFont typeface="Arial"/>
              <a:buNone/>
            </a:pPr>
            <a:r>
              <a:rPr b="1" i="0" lang="en" sz="2800" u="none" cap="none" strike="noStrike">
                <a:solidFill>
                  <a:srgbClr val="0000AA"/>
                </a:solidFill>
                <a:latin typeface="Roboto Slab"/>
                <a:ea typeface="Roboto Slab"/>
                <a:cs typeface="Roboto Slab"/>
                <a:sym typeface="Roboto Slab"/>
              </a:rPr>
              <a:t>TRONG CÔNG TÁC ĐẢNG</a:t>
            </a:r>
            <a:endParaRPr b="1" i="0" sz="2800" u="none" cap="none" strike="noStrike">
              <a:solidFill>
                <a:srgbClr val="0000AA"/>
              </a:solidFill>
              <a:latin typeface="Roboto Slab"/>
              <a:ea typeface="Roboto Slab"/>
              <a:cs typeface="Roboto Slab"/>
              <a:sym typeface="Roboto Slab"/>
            </a:endParaRPr>
          </a:p>
        </p:txBody>
      </p:sp>
      <p:grpSp>
        <p:nvGrpSpPr>
          <p:cNvPr id="314" name="Google Shape;314;p25"/>
          <p:cNvGrpSpPr/>
          <p:nvPr/>
        </p:nvGrpSpPr>
        <p:grpSpPr>
          <a:xfrm>
            <a:off x="0" y="58450"/>
            <a:ext cx="9144000" cy="1019475"/>
            <a:chOff x="0" y="58450"/>
            <a:chExt cx="9144000" cy="1019475"/>
          </a:xfrm>
        </p:grpSpPr>
        <p:pic>
          <p:nvPicPr>
            <p:cNvPr id="315" name="Google Shape;315;p25"/>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316" name="Google Shape;316;p25"/>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317" name="Google Shape;317;p25"/>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5"/>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319" name="Google Shape;319;p25"/>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5"/>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321" name="Google Shape;321;p25"/>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322" name="Google Shape;322;p25"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323" name="Google Shape;323;p25"/>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phân tích và tóm tắt tài liệu </a:t>
            </a:r>
            <a:endParaRPr b="1">
              <a:solidFill>
                <a:srgbClr val="0000AA"/>
              </a:solidFill>
              <a:latin typeface="Roboto Slab"/>
              <a:ea typeface="Roboto Slab"/>
              <a:cs typeface="Roboto Slab"/>
              <a:sym typeface="Roboto Slab"/>
            </a:endParaRPr>
          </a:p>
        </p:txBody>
      </p:sp>
      <p:sp>
        <p:nvSpPr>
          <p:cNvPr id="329" name="Google Shape;329;p26"/>
          <p:cNvSpPr txBox="1"/>
          <p:nvPr>
            <p:ph idx="1" type="body"/>
          </p:nvPr>
        </p:nvSpPr>
        <p:spPr>
          <a:xfrm>
            <a:off x="311700" y="883121"/>
            <a:ext cx="2883987"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Phân tích và tóm tắt các nội dung chính của các tài liệu, các báo cáo (Word, PDF, …) theo yêu cầu.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Câu lệnh ví dụ</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Tóm tắt nội dung chính của Nghị quyết 57 của Bộ Chính trị. Vui lòng nêu bật 3 nhiệm vụ trọng tâm nhất, các mốc thời gian quan trọng, và những số liệu chính được đề cập.</a:t>
            </a:r>
            <a:endParaRPr b="1" sz="1400">
              <a:solidFill>
                <a:schemeClr val="dk1"/>
              </a:solidFill>
              <a:latin typeface="Roboto Slab"/>
              <a:ea typeface="Roboto Slab"/>
              <a:cs typeface="Roboto Slab"/>
              <a:sym typeface="Roboto Slab"/>
            </a:endParaRPr>
          </a:p>
        </p:txBody>
      </p:sp>
      <p:sp>
        <p:nvSpPr>
          <p:cNvPr id="330" name="Google Shape;330;p26"/>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6"/>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332" name="Google Shape;332;p26" title="Screenshot 2025-09-02 at 20.33.33.png"/>
          <p:cNvPicPr preferRelativeResize="0"/>
          <p:nvPr/>
        </p:nvPicPr>
        <p:blipFill rotWithShape="1">
          <a:blip r:embed="rId3">
            <a:alphaModFix/>
          </a:blip>
          <a:srcRect b="0" l="0" r="0" t="0"/>
          <a:stretch/>
        </p:blipFill>
        <p:spPr>
          <a:xfrm>
            <a:off x="3228989" y="857627"/>
            <a:ext cx="5603311" cy="3962523"/>
          </a:xfrm>
          <a:prstGeom prst="rect">
            <a:avLst/>
          </a:prstGeom>
          <a:noFill/>
          <a:ln cap="flat" cmpd="sng" w="9525">
            <a:solidFill>
              <a:schemeClr val="dk2"/>
            </a:solidFill>
            <a:prstDash val="solid"/>
            <a:round/>
            <a:headEnd len="sm" w="sm" type="none"/>
            <a:tailEnd len="sm" w="sm" type="none"/>
          </a:ln>
        </p:spPr>
      </p:pic>
      <p:sp>
        <p:nvSpPr>
          <p:cNvPr id="333" name="Google Shape;333;p26"/>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34" name="Google Shape;334;p26"/>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7"/>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phân tích và tóm tắt tài liệu</a:t>
            </a:r>
            <a:endParaRPr b="1">
              <a:solidFill>
                <a:srgbClr val="0000AA"/>
              </a:solidFill>
              <a:latin typeface="Roboto Slab"/>
              <a:ea typeface="Roboto Slab"/>
              <a:cs typeface="Roboto Slab"/>
              <a:sym typeface="Roboto Slab"/>
            </a:endParaRPr>
          </a:p>
        </p:txBody>
      </p:sp>
      <p:sp>
        <p:nvSpPr>
          <p:cNvPr id="340" name="Google Shape;340;p27"/>
          <p:cNvSpPr txBox="1"/>
          <p:nvPr>
            <p:ph idx="1" type="body"/>
          </p:nvPr>
        </p:nvSpPr>
        <p:spPr>
          <a:xfrm>
            <a:off x="311700" y="883121"/>
            <a:ext cx="2883987"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Phân tích và tóm tắt các nội dung chính của các tài liệu, các báo cáo (Word, PDF, …) theo yêu cầu.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a:t>
            </a:r>
            <a:r>
              <a:rPr lang="en" sz="1400">
                <a:solidFill>
                  <a:schemeClr val="dk1"/>
                </a:solidFill>
                <a:latin typeface="Roboto Slab"/>
                <a:ea typeface="Roboto Slab"/>
                <a:cs typeface="Roboto Slab"/>
                <a:sym typeface="Roboto Slab"/>
              </a:rPr>
              <a:t>:</a:t>
            </a:r>
            <a:endParaRPr/>
          </a:p>
          <a:p>
            <a:pPr indent="-179388" lvl="1" marL="225425"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Đọc và hiểu các văn bản dài</a:t>
            </a:r>
            <a:endParaRPr/>
          </a:p>
          <a:p>
            <a:pPr indent="-179388" lvl="1" marL="225425"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Kiểm tra tính chính xác của phản hồi</a:t>
            </a:r>
            <a:endParaRPr/>
          </a:p>
          <a:p>
            <a:pPr indent="-179388" lvl="1" marL="225425"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Yêu cầu bổ sung, xoá bớt nội dung</a:t>
            </a:r>
            <a:endParaRPr/>
          </a:p>
        </p:txBody>
      </p:sp>
      <p:sp>
        <p:nvSpPr>
          <p:cNvPr id="341" name="Google Shape;341;p27"/>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7"/>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343" name="Google Shape;343;p27" title="Screenshot 2025-09-02 at 20.33.33.png"/>
          <p:cNvPicPr preferRelativeResize="0"/>
          <p:nvPr/>
        </p:nvPicPr>
        <p:blipFill rotWithShape="1">
          <a:blip r:embed="rId3">
            <a:alphaModFix/>
          </a:blip>
          <a:srcRect b="0" l="0" r="0" t="0"/>
          <a:stretch/>
        </p:blipFill>
        <p:spPr>
          <a:xfrm>
            <a:off x="3228989" y="857627"/>
            <a:ext cx="5603311" cy="3962523"/>
          </a:xfrm>
          <a:prstGeom prst="rect">
            <a:avLst/>
          </a:prstGeom>
          <a:noFill/>
          <a:ln cap="flat" cmpd="sng" w="9525">
            <a:solidFill>
              <a:schemeClr val="dk2"/>
            </a:solidFill>
            <a:prstDash val="solid"/>
            <a:round/>
            <a:headEnd len="sm" w="sm" type="none"/>
            <a:tailEnd len="sm" w="sm" type="none"/>
          </a:ln>
        </p:spPr>
      </p:pic>
      <p:sp>
        <p:nvSpPr>
          <p:cNvPr id="344" name="Google Shape;344;p27"/>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45" name="Google Shape;345;p27"/>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nghiên cứu và tham mưu</a:t>
            </a:r>
            <a:endParaRPr b="1">
              <a:solidFill>
                <a:srgbClr val="0000AA"/>
              </a:solidFill>
              <a:latin typeface="Roboto Slab"/>
              <a:ea typeface="Roboto Slab"/>
              <a:cs typeface="Roboto Slab"/>
              <a:sym typeface="Roboto Slab"/>
            </a:endParaRPr>
          </a:p>
        </p:txBody>
      </p:sp>
      <p:sp>
        <p:nvSpPr>
          <p:cNvPr id="351" name="Google Shape;351;p28"/>
          <p:cNvSpPr txBox="1"/>
          <p:nvPr>
            <p:ph idx="1" type="body"/>
          </p:nvPr>
        </p:nvSpPr>
        <p:spPr>
          <a:xfrm>
            <a:off x="384266" y="934400"/>
            <a:ext cx="30219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Khảo sát nhiều nguồn thông tin, đưa ra nhận định, tư vấn giải pháp cho vấn đề cụ thể.</a:t>
            </a:r>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Câu lệnh ví dụ:</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Phân tích những thách thức và cơ hội đối với công tác phát triển Đảng trong bối cảnh chuyển đổi số. Đưa ra 3-5 đề xuất tham mưu cụ thể để nâng cao hiệu quả công tác, tập trung vào việc ứng dụng công nghệ thông tin</a:t>
            </a:r>
            <a:endParaRPr sz="1400">
              <a:solidFill>
                <a:srgbClr val="FF0000"/>
              </a:solidFill>
              <a:latin typeface="Roboto Slab"/>
              <a:ea typeface="Roboto Slab"/>
              <a:cs typeface="Roboto Slab"/>
              <a:sym typeface="Roboto Slab"/>
            </a:endParaRPr>
          </a:p>
        </p:txBody>
      </p:sp>
      <p:sp>
        <p:nvSpPr>
          <p:cNvPr id="352" name="Google Shape;352;p28"/>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8"/>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54" name="Google Shape;354;p28"/>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55" name="Google Shape;355;p28"/>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grpSp>
        <p:nvGrpSpPr>
          <p:cNvPr id="356" name="Google Shape;356;p28"/>
          <p:cNvGrpSpPr/>
          <p:nvPr/>
        </p:nvGrpSpPr>
        <p:grpSpPr>
          <a:xfrm>
            <a:off x="3544179" y="1013681"/>
            <a:ext cx="5599821" cy="3646212"/>
            <a:chOff x="304225" y="1039513"/>
            <a:chExt cx="5587528" cy="3646212"/>
          </a:xfrm>
        </p:grpSpPr>
        <p:pic>
          <p:nvPicPr>
            <p:cNvPr id="357" name="Google Shape;357;p28" title="Screenshot 2025-09-02 at 20.38.12.png"/>
            <p:cNvPicPr preferRelativeResize="0"/>
            <p:nvPr/>
          </p:nvPicPr>
          <p:blipFill rotWithShape="1">
            <a:blip r:embed="rId3">
              <a:alphaModFix/>
            </a:blip>
            <a:srcRect b="44729" l="0" r="0" t="0"/>
            <a:stretch/>
          </p:blipFill>
          <p:spPr>
            <a:xfrm>
              <a:off x="321127" y="1039513"/>
              <a:ext cx="5570626" cy="2642271"/>
            </a:xfrm>
            <a:prstGeom prst="rect">
              <a:avLst/>
            </a:prstGeom>
            <a:noFill/>
            <a:ln>
              <a:noFill/>
            </a:ln>
          </p:spPr>
        </p:pic>
        <p:pic>
          <p:nvPicPr>
            <p:cNvPr id="358" name="Google Shape;358;p28" title="Screenshot 2025-09-02 at 20.38.12.png"/>
            <p:cNvPicPr preferRelativeResize="0"/>
            <p:nvPr/>
          </p:nvPicPr>
          <p:blipFill rotWithShape="1">
            <a:blip r:embed="rId3">
              <a:alphaModFix/>
            </a:blip>
            <a:srcRect b="18659" l="0" r="0" t="62659"/>
            <a:stretch/>
          </p:blipFill>
          <p:spPr>
            <a:xfrm>
              <a:off x="321127" y="3697336"/>
              <a:ext cx="5570626" cy="893077"/>
            </a:xfrm>
            <a:prstGeom prst="rect">
              <a:avLst/>
            </a:prstGeom>
            <a:noFill/>
            <a:ln>
              <a:noFill/>
            </a:ln>
          </p:spPr>
        </p:pic>
        <p:sp>
          <p:nvSpPr>
            <p:cNvPr id="359" name="Google Shape;359;p28"/>
            <p:cNvSpPr/>
            <p:nvPr/>
          </p:nvSpPr>
          <p:spPr>
            <a:xfrm>
              <a:off x="304225" y="1045825"/>
              <a:ext cx="5570700" cy="36399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nghiên cứu và tham mưu</a:t>
            </a:r>
            <a:endParaRPr b="1">
              <a:solidFill>
                <a:srgbClr val="0000AA"/>
              </a:solidFill>
              <a:latin typeface="Roboto Slab"/>
              <a:ea typeface="Roboto Slab"/>
              <a:cs typeface="Roboto Slab"/>
              <a:sym typeface="Roboto Slab"/>
            </a:endParaRPr>
          </a:p>
        </p:txBody>
      </p:sp>
      <p:sp>
        <p:nvSpPr>
          <p:cNvPr id="365" name="Google Shape;365;p44"/>
          <p:cNvSpPr txBox="1"/>
          <p:nvPr>
            <p:ph idx="1" type="body"/>
          </p:nvPr>
        </p:nvSpPr>
        <p:spPr>
          <a:xfrm>
            <a:off x="384266" y="934400"/>
            <a:ext cx="30219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Khảo sát nhiều nguồn thông tin, đưa ra nhận định, tư vấn giải pháp cho vấn đề cụ thể.</a:t>
            </a:r>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a:t>
            </a:r>
            <a:endParaRPr sz="1400"/>
          </a:p>
          <a:p>
            <a:pPr indent="-196850" lvl="0" marL="19685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Sàng lọc nguồn thông tin</a:t>
            </a:r>
            <a:endParaRPr sz="1400"/>
          </a:p>
          <a:p>
            <a:pPr indent="-196850" lvl="0" marL="19685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Đưa ra tiêu chí đánh giá cụ thể</a:t>
            </a:r>
            <a:endParaRPr sz="1400"/>
          </a:p>
        </p:txBody>
      </p:sp>
      <p:sp>
        <p:nvSpPr>
          <p:cNvPr id="366" name="Google Shape;366;p44"/>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4"/>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68" name="Google Shape;368;p44"/>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69" name="Google Shape;369;p44"/>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grpSp>
        <p:nvGrpSpPr>
          <p:cNvPr id="370" name="Google Shape;370;p44"/>
          <p:cNvGrpSpPr/>
          <p:nvPr/>
        </p:nvGrpSpPr>
        <p:grpSpPr>
          <a:xfrm>
            <a:off x="3544179" y="1013681"/>
            <a:ext cx="5599821" cy="3646212"/>
            <a:chOff x="304225" y="1039513"/>
            <a:chExt cx="5587528" cy="3646212"/>
          </a:xfrm>
        </p:grpSpPr>
        <p:pic>
          <p:nvPicPr>
            <p:cNvPr id="371" name="Google Shape;371;p44" title="Screenshot 2025-09-02 at 20.38.12.png"/>
            <p:cNvPicPr preferRelativeResize="0"/>
            <p:nvPr/>
          </p:nvPicPr>
          <p:blipFill rotWithShape="1">
            <a:blip r:embed="rId3">
              <a:alphaModFix/>
            </a:blip>
            <a:srcRect b="44729" l="0" r="0" t="0"/>
            <a:stretch/>
          </p:blipFill>
          <p:spPr>
            <a:xfrm>
              <a:off x="321127" y="1039513"/>
              <a:ext cx="5570626" cy="2642271"/>
            </a:xfrm>
            <a:prstGeom prst="rect">
              <a:avLst/>
            </a:prstGeom>
            <a:noFill/>
            <a:ln>
              <a:noFill/>
            </a:ln>
          </p:spPr>
        </p:pic>
        <p:pic>
          <p:nvPicPr>
            <p:cNvPr id="372" name="Google Shape;372;p44" title="Screenshot 2025-09-02 at 20.38.12.png"/>
            <p:cNvPicPr preferRelativeResize="0"/>
            <p:nvPr/>
          </p:nvPicPr>
          <p:blipFill rotWithShape="1">
            <a:blip r:embed="rId3">
              <a:alphaModFix/>
            </a:blip>
            <a:srcRect b="18659" l="0" r="0" t="62659"/>
            <a:stretch/>
          </p:blipFill>
          <p:spPr>
            <a:xfrm>
              <a:off x="321127" y="3697336"/>
              <a:ext cx="5570626" cy="893077"/>
            </a:xfrm>
            <a:prstGeom prst="rect">
              <a:avLst/>
            </a:prstGeom>
            <a:noFill/>
            <a:ln>
              <a:noFill/>
            </a:ln>
          </p:spPr>
        </p:pic>
        <p:sp>
          <p:nvSpPr>
            <p:cNvPr id="373" name="Google Shape;373;p44"/>
            <p:cNvSpPr/>
            <p:nvPr/>
          </p:nvSpPr>
          <p:spPr>
            <a:xfrm>
              <a:off x="304225" y="1045825"/>
              <a:ext cx="5570700" cy="36399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0"/>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xây dựng kế hoạch</a:t>
            </a:r>
            <a:endParaRPr b="1">
              <a:solidFill>
                <a:srgbClr val="0000AA"/>
              </a:solidFill>
              <a:latin typeface="Roboto Slab"/>
              <a:ea typeface="Roboto Slab"/>
              <a:cs typeface="Roboto Slab"/>
              <a:sym typeface="Roboto Slab"/>
            </a:endParaRPr>
          </a:p>
        </p:txBody>
      </p:sp>
      <p:sp>
        <p:nvSpPr>
          <p:cNvPr id="379" name="Google Shape;379;p30"/>
          <p:cNvSpPr txBox="1"/>
          <p:nvPr>
            <p:ph idx="1" type="body"/>
          </p:nvPr>
        </p:nvSpPr>
        <p:spPr>
          <a:xfrm>
            <a:off x="311700" y="837363"/>
            <a:ext cx="32044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Lập kế hoạch triển khai, phân công nhiệm vụ.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Câu lệnh ví dụ: </a:t>
            </a:r>
            <a:r>
              <a:rPr lang="en" sz="1400">
                <a:solidFill>
                  <a:srgbClr val="FF0000"/>
                </a:solidFill>
                <a:latin typeface="Roboto Slab"/>
                <a:ea typeface="Roboto Slab"/>
                <a:cs typeface="Roboto Slab"/>
                <a:sym typeface="Roboto Slab"/>
              </a:rPr>
              <a:t>Soạn thảo một kế hoạch công tác tháng 11 của Đảng bộ Xã Đại Nam. Kế hoạch cần bao gồm các nhiệm vụ chính: 1. Tổ chức sinh hoạt chuyên đề về Chủ đề triển khai Nghị quyết 57 của Bộ chính trị, 2. Triển khai đợt thi đua Chào mừng 80 năm Quốc khánh 2-9. Vui lòng sắp xếp theo thứ tự thời gian và dự kiến kết quả.</a:t>
            </a:r>
            <a:endParaRPr sz="1400">
              <a:solidFill>
                <a:srgbClr val="FF0000"/>
              </a:solidFill>
              <a:latin typeface="Roboto Slab"/>
              <a:ea typeface="Roboto Slab"/>
              <a:cs typeface="Roboto Slab"/>
              <a:sym typeface="Roboto Slab"/>
            </a:endParaRPr>
          </a:p>
        </p:txBody>
      </p:sp>
      <p:sp>
        <p:nvSpPr>
          <p:cNvPr id="380" name="Google Shape;380;p30"/>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0"/>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382" name="Google Shape;382;p30" title="Screenshot 2025-09-02 at 20.42.04.png"/>
          <p:cNvPicPr preferRelativeResize="0"/>
          <p:nvPr/>
        </p:nvPicPr>
        <p:blipFill rotWithShape="1">
          <a:blip r:embed="rId3">
            <a:alphaModFix/>
          </a:blip>
          <a:srcRect b="24861" l="0" r="0" t="0"/>
          <a:stretch/>
        </p:blipFill>
        <p:spPr>
          <a:xfrm>
            <a:off x="3591612" y="888683"/>
            <a:ext cx="5240688" cy="3987817"/>
          </a:xfrm>
          <a:prstGeom prst="rect">
            <a:avLst/>
          </a:prstGeom>
          <a:noFill/>
          <a:ln cap="flat" cmpd="sng" w="9525">
            <a:solidFill>
              <a:schemeClr val="dk2"/>
            </a:solidFill>
            <a:prstDash val="solid"/>
            <a:round/>
            <a:headEnd len="sm" w="sm" type="none"/>
            <a:tailEnd len="sm" w="sm" type="none"/>
          </a:ln>
        </p:spPr>
      </p:pic>
      <p:sp>
        <p:nvSpPr>
          <p:cNvPr id="383" name="Google Shape;383;p30"/>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84" name="Google Shape;384;p30"/>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xây dựng kế hoạch</a:t>
            </a:r>
            <a:endParaRPr b="1">
              <a:solidFill>
                <a:srgbClr val="0000AA"/>
              </a:solidFill>
              <a:latin typeface="Roboto Slab"/>
              <a:ea typeface="Roboto Slab"/>
              <a:cs typeface="Roboto Slab"/>
              <a:sym typeface="Roboto Slab"/>
            </a:endParaRPr>
          </a:p>
        </p:txBody>
      </p:sp>
      <p:sp>
        <p:nvSpPr>
          <p:cNvPr id="390" name="Google Shape;390;p31"/>
          <p:cNvSpPr txBox="1"/>
          <p:nvPr>
            <p:ph idx="1" type="body"/>
          </p:nvPr>
        </p:nvSpPr>
        <p:spPr>
          <a:xfrm>
            <a:off x="311700" y="837363"/>
            <a:ext cx="32044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Lập kế hoạch triển khai, phân công nhiệm vụ. </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a:t>
            </a:r>
            <a:endParaRPr b="1" sz="1400">
              <a:solidFill>
                <a:schemeClr val="dk1"/>
              </a:solidFill>
              <a:latin typeface="Roboto Slab"/>
              <a:ea typeface="Roboto Slab"/>
              <a:cs typeface="Roboto Slab"/>
              <a:sym typeface="Roboto Slab"/>
            </a:endParaRPr>
          </a:p>
          <a:p>
            <a:pPr indent="-317500" lvl="0" marL="4572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Cung cấp đầy đủ bối cảnh</a:t>
            </a:r>
            <a:endParaRPr/>
          </a:p>
          <a:p>
            <a:pPr indent="-317500" lvl="0" marL="4572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Cung cấp các yêu cầu về nội dung, nguồn lực, thời gian...</a:t>
            </a:r>
            <a:endParaRPr sz="1400">
              <a:solidFill>
                <a:schemeClr val="dk1"/>
              </a:solidFill>
              <a:latin typeface="Roboto Slab"/>
              <a:ea typeface="Roboto Slab"/>
              <a:cs typeface="Roboto Slab"/>
              <a:sym typeface="Roboto Slab"/>
            </a:endParaRPr>
          </a:p>
          <a:p>
            <a:pPr indent="-317500" lvl="0" marL="4572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Yêu cầu định dạng rõ ràng</a:t>
            </a:r>
            <a:endParaRPr sz="1400">
              <a:solidFill>
                <a:schemeClr val="dk1"/>
              </a:solidFill>
              <a:latin typeface="Roboto Slab"/>
              <a:ea typeface="Roboto Slab"/>
              <a:cs typeface="Roboto Slab"/>
              <a:sym typeface="Roboto Slab"/>
            </a:endParaRPr>
          </a:p>
        </p:txBody>
      </p:sp>
      <p:sp>
        <p:nvSpPr>
          <p:cNvPr id="391" name="Google Shape;391;p31"/>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1"/>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393" name="Google Shape;393;p31" title="Screenshot 2025-09-02 at 20.42.04.png"/>
          <p:cNvPicPr preferRelativeResize="0"/>
          <p:nvPr/>
        </p:nvPicPr>
        <p:blipFill rotWithShape="1">
          <a:blip r:embed="rId3">
            <a:alphaModFix/>
          </a:blip>
          <a:srcRect b="24861" l="0" r="0" t="0"/>
          <a:stretch/>
        </p:blipFill>
        <p:spPr>
          <a:xfrm>
            <a:off x="3591612" y="888683"/>
            <a:ext cx="5240688" cy="3987817"/>
          </a:xfrm>
          <a:prstGeom prst="rect">
            <a:avLst/>
          </a:prstGeom>
          <a:noFill/>
          <a:ln cap="flat" cmpd="sng" w="9525">
            <a:solidFill>
              <a:schemeClr val="dk2"/>
            </a:solidFill>
            <a:prstDash val="solid"/>
            <a:round/>
            <a:headEnd len="sm" w="sm" type="none"/>
            <a:tailEnd len="sm" w="sm" type="none"/>
          </a:ln>
        </p:spPr>
      </p:pic>
      <p:sp>
        <p:nvSpPr>
          <p:cNvPr id="394" name="Google Shape;394;p31"/>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395" name="Google Shape;395;p31"/>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tổng hợp và hệ thống hoá ý kiến</a:t>
            </a:r>
            <a:endParaRPr b="1">
              <a:solidFill>
                <a:srgbClr val="0000AA"/>
              </a:solidFill>
              <a:latin typeface="Roboto Slab"/>
              <a:ea typeface="Roboto Slab"/>
              <a:cs typeface="Roboto Slab"/>
              <a:sym typeface="Roboto Slab"/>
            </a:endParaRPr>
          </a:p>
        </p:txBody>
      </p:sp>
      <p:sp>
        <p:nvSpPr>
          <p:cNvPr id="401" name="Google Shape;401;p32"/>
          <p:cNvSpPr txBox="1"/>
          <p:nvPr>
            <p:ph idx="1" type="body"/>
          </p:nvPr>
        </p:nvSpPr>
        <p:spPr>
          <a:xfrm>
            <a:off x="5637225" y="848013"/>
            <a:ext cx="34608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Phân tích và</a:t>
            </a:r>
            <a:r>
              <a:rPr b="1" lang="en" sz="1400">
                <a:solidFill>
                  <a:schemeClr val="dk1"/>
                </a:solidFill>
                <a:latin typeface="Roboto Slab"/>
                <a:ea typeface="Roboto Slab"/>
                <a:cs typeface="Roboto Slab"/>
                <a:sym typeface="Roboto Slab"/>
              </a:rPr>
              <a:t> </a:t>
            </a:r>
            <a:r>
              <a:rPr lang="en" sz="1400">
                <a:solidFill>
                  <a:schemeClr val="dk1"/>
                </a:solidFill>
                <a:latin typeface="Roboto Slab"/>
                <a:ea typeface="Roboto Slab"/>
                <a:cs typeface="Roboto Slab"/>
                <a:sym typeface="Roboto Slab"/>
              </a:rPr>
              <a:t>tổng hợp các ý kiến từ email hay các văn bản thành một cáo cáo chung</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Câu lệnh ví dụ:</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Sau đây là ý kiến đóng góp của các đảng viên về triển khai Nghị quyết 57. Vui lòng phân loại các ý kiến này thành 3 nhóm</a:t>
            </a:r>
            <a:r>
              <a:rPr lang="en" sz="1400">
                <a:solidFill>
                  <a:schemeClr val="dk1"/>
                </a:solidFill>
                <a:latin typeface="Roboto Slab"/>
                <a:ea typeface="Roboto Slab"/>
                <a:cs typeface="Roboto Slab"/>
                <a:sym typeface="Roboto Slab"/>
              </a:rPr>
              <a:t>: </a:t>
            </a:r>
            <a:endParaRPr sz="1400">
              <a:solidFill>
                <a:schemeClr val="dk1"/>
              </a:solidFill>
              <a:latin typeface="Roboto Slab"/>
              <a:ea typeface="Roboto Slab"/>
              <a:cs typeface="Roboto Slab"/>
              <a:sym typeface="Roboto Slab"/>
            </a:endParaRPr>
          </a:p>
          <a:p>
            <a:pPr indent="177800" lvl="0" marL="0" rtl="0" algn="just">
              <a:lnSpc>
                <a:spcPct val="150000"/>
              </a:lnSpc>
              <a:spcBef>
                <a:spcPts val="0"/>
              </a:spcBef>
              <a:spcAft>
                <a:spcPts val="0"/>
              </a:spcAft>
              <a:buSzPts val="1800"/>
              <a:buNone/>
            </a:pPr>
            <a:r>
              <a:rPr lang="en" sz="1400">
                <a:solidFill>
                  <a:srgbClr val="FF0000"/>
                </a:solidFill>
                <a:latin typeface="Roboto Slab"/>
                <a:ea typeface="Roboto Slab"/>
                <a:cs typeface="Roboto Slab"/>
                <a:sym typeface="Roboto Slab"/>
              </a:rPr>
              <a:t>1. Ý kiến về nội dung, </a:t>
            </a:r>
            <a:endParaRPr sz="1400">
              <a:solidFill>
                <a:srgbClr val="FF0000"/>
              </a:solidFill>
              <a:latin typeface="Roboto Slab"/>
              <a:ea typeface="Roboto Slab"/>
              <a:cs typeface="Roboto Slab"/>
              <a:sym typeface="Roboto Slab"/>
            </a:endParaRPr>
          </a:p>
          <a:p>
            <a:pPr indent="177800" lvl="0" marL="0" rtl="0" algn="just">
              <a:lnSpc>
                <a:spcPct val="150000"/>
              </a:lnSpc>
              <a:spcBef>
                <a:spcPts val="0"/>
              </a:spcBef>
              <a:spcAft>
                <a:spcPts val="0"/>
              </a:spcAft>
              <a:buSzPts val="1800"/>
              <a:buNone/>
            </a:pPr>
            <a:r>
              <a:rPr lang="en" sz="1400">
                <a:solidFill>
                  <a:srgbClr val="FF0000"/>
                </a:solidFill>
                <a:latin typeface="Roboto Slab"/>
                <a:ea typeface="Roboto Slab"/>
                <a:cs typeface="Roboto Slab"/>
                <a:sym typeface="Roboto Slab"/>
              </a:rPr>
              <a:t>2. Ý kiến về hình thức trình bày, </a:t>
            </a:r>
            <a:endParaRPr sz="1400">
              <a:solidFill>
                <a:srgbClr val="FF0000"/>
              </a:solidFill>
              <a:latin typeface="Roboto Slab"/>
              <a:ea typeface="Roboto Slab"/>
              <a:cs typeface="Roboto Slab"/>
              <a:sym typeface="Roboto Slab"/>
            </a:endParaRPr>
          </a:p>
          <a:p>
            <a:pPr indent="177800" lvl="0" marL="0" rtl="0" algn="just">
              <a:lnSpc>
                <a:spcPct val="150000"/>
              </a:lnSpc>
              <a:spcBef>
                <a:spcPts val="0"/>
              </a:spcBef>
              <a:spcAft>
                <a:spcPts val="0"/>
              </a:spcAft>
              <a:buSzPts val="1800"/>
              <a:buNone/>
            </a:pPr>
            <a:r>
              <a:rPr lang="en" sz="1400">
                <a:solidFill>
                  <a:srgbClr val="FF0000"/>
                </a:solidFill>
                <a:latin typeface="Roboto Slab"/>
                <a:ea typeface="Roboto Slab"/>
                <a:cs typeface="Roboto Slab"/>
                <a:sym typeface="Roboto Slab"/>
              </a:rPr>
              <a:t>3. Ý kiến đề xuất bổ sung số liệu. </a:t>
            </a:r>
            <a:endParaRPr/>
          </a:p>
          <a:p>
            <a:pPr indent="7936" lvl="0" marL="0" rtl="0" algn="just">
              <a:lnSpc>
                <a:spcPct val="150000"/>
              </a:lnSpc>
              <a:spcBef>
                <a:spcPts val="0"/>
              </a:spcBef>
              <a:spcAft>
                <a:spcPts val="0"/>
              </a:spcAft>
              <a:buSzPts val="1800"/>
              <a:buNone/>
            </a:pPr>
            <a:r>
              <a:rPr b="1" lang="en" sz="1400">
                <a:solidFill>
                  <a:srgbClr val="FF0000"/>
                </a:solidFill>
                <a:latin typeface="Roboto Slab"/>
                <a:ea typeface="Roboto Slab"/>
                <a:cs typeface="Roboto Slab"/>
                <a:sym typeface="Roboto Slab"/>
              </a:rPr>
              <a:t>Sau đó tóm tắt các ý kiến của từng nhóm.</a:t>
            </a:r>
            <a:endParaRPr>
              <a:solidFill>
                <a:schemeClr val="dk1"/>
              </a:solidFill>
              <a:latin typeface="Roboto Slab"/>
              <a:ea typeface="Roboto Slab"/>
              <a:cs typeface="Roboto Slab"/>
              <a:sym typeface="Roboto Slab"/>
            </a:endParaRPr>
          </a:p>
        </p:txBody>
      </p:sp>
      <p:sp>
        <p:nvSpPr>
          <p:cNvPr id="402" name="Google Shape;402;p32"/>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2"/>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404" name="Google Shape;404;p32" title="Screenshot 2025-09-02 at 20.47.16.png"/>
          <p:cNvPicPr preferRelativeResize="0"/>
          <p:nvPr/>
        </p:nvPicPr>
        <p:blipFill rotWithShape="1">
          <a:blip r:embed="rId3">
            <a:alphaModFix/>
          </a:blip>
          <a:srcRect b="0" l="0" r="0" t="0"/>
          <a:stretch/>
        </p:blipFill>
        <p:spPr>
          <a:xfrm>
            <a:off x="311575" y="846575"/>
            <a:ext cx="5221959" cy="3973475"/>
          </a:xfrm>
          <a:prstGeom prst="rect">
            <a:avLst/>
          </a:prstGeom>
          <a:noFill/>
          <a:ln cap="flat" cmpd="sng" w="9525">
            <a:solidFill>
              <a:schemeClr val="dk2"/>
            </a:solidFill>
            <a:prstDash val="solid"/>
            <a:round/>
            <a:headEnd len="sm" w="sm" type="none"/>
            <a:tailEnd len="sm" w="sm" type="none"/>
          </a:ln>
        </p:spPr>
      </p:pic>
      <p:sp>
        <p:nvSpPr>
          <p:cNvPr id="405" name="Google Shape;405;p32"/>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06" name="Google Shape;406;p32"/>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tổng hợp và hệ thống hoá ý kiến</a:t>
            </a:r>
            <a:endParaRPr b="1">
              <a:solidFill>
                <a:srgbClr val="0000AA"/>
              </a:solidFill>
              <a:latin typeface="Roboto Slab"/>
              <a:ea typeface="Roboto Slab"/>
              <a:cs typeface="Roboto Slab"/>
              <a:sym typeface="Roboto Slab"/>
            </a:endParaRPr>
          </a:p>
        </p:txBody>
      </p:sp>
      <p:sp>
        <p:nvSpPr>
          <p:cNvPr id="412" name="Google Shape;412;p33"/>
          <p:cNvSpPr txBox="1"/>
          <p:nvPr>
            <p:ph idx="1" type="body"/>
          </p:nvPr>
        </p:nvSpPr>
        <p:spPr>
          <a:xfrm>
            <a:off x="5637229" y="877650"/>
            <a:ext cx="3195196"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Phân tích và</a:t>
            </a:r>
            <a:r>
              <a:rPr b="1" lang="en" sz="1400">
                <a:solidFill>
                  <a:schemeClr val="dk1"/>
                </a:solidFill>
                <a:latin typeface="Roboto Slab"/>
                <a:ea typeface="Roboto Slab"/>
                <a:cs typeface="Roboto Slab"/>
                <a:sym typeface="Roboto Slab"/>
              </a:rPr>
              <a:t> </a:t>
            </a:r>
            <a:r>
              <a:rPr lang="en" sz="1400">
                <a:solidFill>
                  <a:schemeClr val="dk1"/>
                </a:solidFill>
                <a:latin typeface="Roboto Slab"/>
                <a:ea typeface="Roboto Slab"/>
                <a:cs typeface="Roboto Slab"/>
                <a:sym typeface="Roboto Slab"/>
              </a:rPr>
              <a:t>tổng hợp các ý kiến từ email hay các văn bản thành một cáo cáo chung</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a:t>
            </a:r>
            <a:endParaRPr b="1" sz="1400">
              <a:solidFill>
                <a:schemeClr val="dk1"/>
              </a:solidFill>
              <a:latin typeface="Roboto Slab"/>
              <a:ea typeface="Roboto Slab"/>
              <a:cs typeface="Roboto Slab"/>
              <a:sym typeface="Roboto Slab"/>
            </a:endParaRPr>
          </a:p>
          <a:p>
            <a:pPr indent="-317500" lvl="1" marL="514350"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Cung cấp đầy đủ dữ liệu</a:t>
            </a:r>
            <a:endParaRPr>
              <a:solidFill>
                <a:schemeClr val="dk1"/>
              </a:solidFill>
              <a:latin typeface="Roboto Slab"/>
              <a:ea typeface="Roboto Slab"/>
              <a:cs typeface="Roboto Slab"/>
              <a:sym typeface="Roboto Slab"/>
            </a:endParaRPr>
          </a:p>
          <a:p>
            <a:pPr indent="-317500" lvl="1" marL="514350" rtl="0" algn="just">
              <a:lnSpc>
                <a:spcPct val="15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Sử dụng câu lệnh rõ ràng</a:t>
            </a:r>
            <a:endParaRPr>
              <a:solidFill>
                <a:schemeClr val="dk1"/>
              </a:solidFill>
              <a:latin typeface="Roboto Slab"/>
              <a:ea typeface="Roboto Slab"/>
              <a:cs typeface="Roboto Slab"/>
              <a:sym typeface="Roboto Slab"/>
            </a:endParaRPr>
          </a:p>
        </p:txBody>
      </p:sp>
      <p:sp>
        <p:nvSpPr>
          <p:cNvPr id="413" name="Google Shape;413;p33"/>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3"/>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415" name="Google Shape;415;p33" title="Screenshot 2025-09-02 at 20.47.16.png"/>
          <p:cNvPicPr preferRelativeResize="0"/>
          <p:nvPr/>
        </p:nvPicPr>
        <p:blipFill rotWithShape="1">
          <a:blip r:embed="rId3">
            <a:alphaModFix/>
          </a:blip>
          <a:srcRect b="0" l="0" r="0" t="0"/>
          <a:stretch/>
        </p:blipFill>
        <p:spPr>
          <a:xfrm>
            <a:off x="311575" y="846575"/>
            <a:ext cx="5221959" cy="3973475"/>
          </a:xfrm>
          <a:prstGeom prst="rect">
            <a:avLst/>
          </a:prstGeom>
          <a:noFill/>
          <a:ln cap="flat" cmpd="sng" w="9525">
            <a:solidFill>
              <a:schemeClr val="dk2"/>
            </a:solidFill>
            <a:prstDash val="solid"/>
            <a:round/>
            <a:headEnd len="sm" w="sm" type="none"/>
            <a:tailEnd len="sm" w="sm" type="none"/>
          </a:ln>
        </p:spPr>
      </p:pic>
      <p:sp>
        <p:nvSpPr>
          <p:cNvPr id="416" name="Google Shape;416;p33"/>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17" name="Google Shape;417;p33"/>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nvSpPr>
        <p:spPr>
          <a:xfrm>
            <a:off x="765150" y="2088377"/>
            <a:ext cx="7613700" cy="1071032"/>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1</a:t>
            </a:r>
            <a:r>
              <a:rPr b="1" i="0" lang="en" sz="2800" u="none" cap="none" strike="noStrike">
                <a:solidFill>
                  <a:srgbClr val="0000AA"/>
                </a:solidFill>
                <a:latin typeface="Roboto Slab"/>
                <a:ea typeface="Roboto Slab"/>
                <a:cs typeface="Roboto Slab"/>
                <a:sym typeface="Roboto Slab"/>
              </a:rPr>
              <a:t>. TRÍ TUỆ NHÂN TẠO (AI) TẠO SINH</a:t>
            </a:r>
            <a:endParaRPr b="0" i="0" sz="1400" u="none" cap="none" strike="noStrike">
              <a:solidFill>
                <a:srgbClr val="000000"/>
              </a:solidFill>
              <a:latin typeface="Arial"/>
              <a:ea typeface="Arial"/>
              <a:cs typeface="Arial"/>
              <a:sym typeface="Arial"/>
            </a:endParaRPr>
          </a:p>
        </p:txBody>
      </p:sp>
      <p:grpSp>
        <p:nvGrpSpPr>
          <p:cNvPr id="82" name="Google Shape;82;p3"/>
          <p:cNvGrpSpPr/>
          <p:nvPr/>
        </p:nvGrpSpPr>
        <p:grpSpPr>
          <a:xfrm>
            <a:off x="0" y="58450"/>
            <a:ext cx="9144000" cy="1019475"/>
            <a:chOff x="0" y="58450"/>
            <a:chExt cx="9144000" cy="1019475"/>
          </a:xfrm>
        </p:grpSpPr>
        <p:pic>
          <p:nvPicPr>
            <p:cNvPr id="83" name="Google Shape;83;p3"/>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84" name="Google Shape;84;p3"/>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85" name="Google Shape;85;p3"/>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87" name="Google Shape;87;p3"/>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89" name="Google Shape;89;p3"/>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90" name="Google Shape;90;p3"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91" name="Google Shape;91;p3"/>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xây dựng báo cáo</a:t>
            </a:r>
            <a:endParaRPr b="1">
              <a:solidFill>
                <a:srgbClr val="0000AA"/>
              </a:solidFill>
              <a:latin typeface="Roboto Slab"/>
              <a:ea typeface="Roboto Slab"/>
              <a:cs typeface="Roboto Slab"/>
              <a:sym typeface="Roboto Slab"/>
            </a:endParaRPr>
          </a:p>
        </p:txBody>
      </p:sp>
      <p:sp>
        <p:nvSpPr>
          <p:cNvPr id="423" name="Google Shape;423;p34"/>
          <p:cNvSpPr txBox="1"/>
          <p:nvPr>
            <p:ph idx="1" type="body"/>
          </p:nvPr>
        </p:nvSpPr>
        <p:spPr>
          <a:xfrm>
            <a:off x="311700" y="865638"/>
            <a:ext cx="32044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300">
                <a:solidFill>
                  <a:schemeClr val="dk1"/>
                </a:solidFill>
                <a:latin typeface="Roboto Slab"/>
                <a:ea typeface="Roboto Slab"/>
                <a:cs typeface="Roboto Slab"/>
                <a:sym typeface="Roboto Slab"/>
              </a:rPr>
              <a:t>Mô tả: </a:t>
            </a:r>
            <a:r>
              <a:rPr lang="en" sz="1300">
                <a:solidFill>
                  <a:schemeClr val="dk1"/>
                </a:solidFill>
                <a:latin typeface="Roboto Slab"/>
                <a:ea typeface="Roboto Slab"/>
                <a:cs typeface="Roboto Slab"/>
                <a:sym typeface="Roboto Slab"/>
              </a:rPr>
              <a:t>Cung cấp các thông tin và yêu cầu tạo báo cáo theo mục đích cụ thể.</a:t>
            </a:r>
            <a:endParaRPr sz="13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300">
                <a:solidFill>
                  <a:schemeClr val="dk1"/>
                </a:solidFill>
                <a:latin typeface="Roboto Slab"/>
                <a:ea typeface="Roboto Slab"/>
                <a:cs typeface="Roboto Slab"/>
                <a:sym typeface="Roboto Slab"/>
              </a:rPr>
              <a:t>Câu lệnh ví dụ:</a:t>
            </a:r>
            <a:r>
              <a:rPr lang="en" sz="1300">
                <a:solidFill>
                  <a:schemeClr val="dk1"/>
                </a:solidFill>
                <a:latin typeface="Roboto Slab"/>
                <a:ea typeface="Roboto Slab"/>
                <a:cs typeface="Roboto Slab"/>
                <a:sym typeface="Roboto Slab"/>
              </a:rPr>
              <a:t> </a:t>
            </a:r>
            <a:r>
              <a:rPr lang="en" sz="1300">
                <a:solidFill>
                  <a:srgbClr val="FF0000"/>
                </a:solidFill>
                <a:latin typeface="Roboto Slab"/>
                <a:ea typeface="Roboto Slab"/>
                <a:cs typeface="Roboto Slab"/>
                <a:sym typeface="Roboto Slab"/>
              </a:rPr>
              <a:t>Cho bảng  tổng hợp số liệu đính kèm. Hãy soạn một báo cáo tổng kết của Chi bộ về công tác kiểm tra giám sát năm 2024. Báo cáo gồm các phần: </a:t>
            </a:r>
            <a:endParaRPr/>
          </a:p>
          <a:p>
            <a:pPr indent="7938" lvl="0" marL="0" rtl="0" algn="just">
              <a:lnSpc>
                <a:spcPct val="150000"/>
              </a:lnSpc>
              <a:spcBef>
                <a:spcPts val="0"/>
              </a:spcBef>
              <a:spcAft>
                <a:spcPts val="0"/>
              </a:spcAft>
              <a:buSzPts val="1800"/>
              <a:buNone/>
            </a:pPr>
            <a:r>
              <a:rPr lang="en" sz="1300">
                <a:solidFill>
                  <a:srgbClr val="FF0000"/>
                </a:solidFill>
                <a:latin typeface="Roboto Slab"/>
                <a:ea typeface="Roboto Slab"/>
                <a:cs typeface="Roboto Slab"/>
                <a:sym typeface="Roboto Slab"/>
              </a:rPr>
              <a:t>I. Đánh giá chung (đã làm được, hạn chế, tồn tại), </a:t>
            </a:r>
            <a:endParaRPr sz="1300">
              <a:solidFill>
                <a:srgbClr val="FF0000"/>
              </a:solidFill>
              <a:latin typeface="Roboto Slab"/>
              <a:ea typeface="Roboto Slab"/>
              <a:cs typeface="Roboto Slab"/>
              <a:sym typeface="Roboto Slab"/>
            </a:endParaRPr>
          </a:p>
          <a:p>
            <a:pPr indent="7938" lvl="0" marL="0" rtl="0" algn="just">
              <a:lnSpc>
                <a:spcPct val="150000"/>
              </a:lnSpc>
              <a:spcBef>
                <a:spcPts val="0"/>
              </a:spcBef>
              <a:spcAft>
                <a:spcPts val="0"/>
              </a:spcAft>
              <a:buSzPts val="1800"/>
              <a:buNone/>
            </a:pPr>
            <a:r>
              <a:rPr lang="en" sz="1300">
                <a:solidFill>
                  <a:srgbClr val="FF0000"/>
                </a:solidFill>
                <a:latin typeface="Roboto Slab"/>
                <a:ea typeface="Roboto Slab"/>
                <a:cs typeface="Roboto Slab"/>
                <a:sym typeface="Roboto Slab"/>
              </a:rPr>
              <a:t>II. Các bài học kinh nghiệm </a:t>
            </a:r>
            <a:endParaRPr sz="1300">
              <a:solidFill>
                <a:srgbClr val="FF0000"/>
              </a:solidFill>
              <a:latin typeface="Roboto Slab"/>
              <a:ea typeface="Roboto Slab"/>
              <a:cs typeface="Roboto Slab"/>
              <a:sym typeface="Roboto Slab"/>
            </a:endParaRPr>
          </a:p>
          <a:p>
            <a:pPr indent="7938" lvl="0" marL="0" rtl="0" algn="just">
              <a:lnSpc>
                <a:spcPct val="150000"/>
              </a:lnSpc>
              <a:spcBef>
                <a:spcPts val="0"/>
              </a:spcBef>
              <a:spcAft>
                <a:spcPts val="0"/>
              </a:spcAft>
              <a:buSzPts val="1800"/>
              <a:buNone/>
            </a:pPr>
            <a:r>
              <a:rPr lang="en" sz="1300">
                <a:solidFill>
                  <a:srgbClr val="FF0000"/>
                </a:solidFill>
                <a:latin typeface="Roboto Slab"/>
                <a:ea typeface="Roboto Slab"/>
                <a:cs typeface="Roboto Slab"/>
                <a:sym typeface="Roboto Slab"/>
              </a:rPr>
              <a:t>III. Phương hướng, nhiệm vụ của Chi bộ năm 2025. </a:t>
            </a:r>
            <a:endParaRPr sz="1300">
              <a:solidFill>
                <a:srgbClr val="FF0000"/>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lang="en" sz="1300">
                <a:solidFill>
                  <a:srgbClr val="FF0000"/>
                </a:solidFill>
                <a:latin typeface="Roboto Slab"/>
                <a:ea typeface="Roboto Slab"/>
                <a:cs typeface="Roboto Slab"/>
                <a:sym typeface="Roboto Slab"/>
              </a:rPr>
              <a:t>Trình bày theo văn phong báo cáo của Đảng</a:t>
            </a:r>
            <a:endParaRPr sz="1300">
              <a:solidFill>
                <a:schemeClr val="dk1"/>
              </a:solidFill>
              <a:latin typeface="Roboto Slab"/>
              <a:ea typeface="Roboto Slab"/>
              <a:cs typeface="Roboto Slab"/>
              <a:sym typeface="Roboto Slab"/>
            </a:endParaRPr>
          </a:p>
        </p:txBody>
      </p:sp>
      <p:sp>
        <p:nvSpPr>
          <p:cNvPr id="424" name="Google Shape;424;p34"/>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4"/>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426" name="Google Shape;426;p34" title="Screenshot 2025-09-02 at 20.49.57.png"/>
          <p:cNvPicPr preferRelativeResize="0"/>
          <p:nvPr/>
        </p:nvPicPr>
        <p:blipFill rotWithShape="1">
          <a:blip r:embed="rId3">
            <a:alphaModFix/>
          </a:blip>
          <a:srcRect b="0" l="0" r="0" t="11182"/>
          <a:stretch/>
        </p:blipFill>
        <p:spPr>
          <a:xfrm>
            <a:off x="3582088" y="877851"/>
            <a:ext cx="5250212" cy="3942299"/>
          </a:xfrm>
          <a:prstGeom prst="rect">
            <a:avLst/>
          </a:prstGeom>
          <a:noFill/>
          <a:ln cap="flat" cmpd="sng" w="9525">
            <a:solidFill>
              <a:schemeClr val="dk2"/>
            </a:solidFill>
            <a:prstDash val="solid"/>
            <a:round/>
            <a:headEnd len="sm" w="sm" type="none"/>
            <a:tailEnd len="sm" w="sm" type="none"/>
          </a:ln>
        </p:spPr>
      </p:pic>
      <p:sp>
        <p:nvSpPr>
          <p:cNvPr id="427" name="Google Shape;427;p34"/>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28" name="Google Shape;428;p34"/>
          <p:cNvSpPr txBox="1"/>
          <p:nvPr/>
        </p:nvSpPr>
        <p:spPr>
          <a:xfrm>
            <a:off x="55300" y="4867556"/>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5"/>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Hỗ trợ xây dựng báo cáo</a:t>
            </a:r>
            <a:endParaRPr b="1">
              <a:solidFill>
                <a:srgbClr val="0000AA"/>
              </a:solidFill>
              <a:latin typeface="Roboto Slab"/>
              <a:ea typeface="Roboto Slab"/>
              <a:cs typeface="Roboto Slab"/>
              <a:sym typeface="Roboto Slab"/>
            </a:endParaRPr>
          </a:p>
        </p:txBody>
      </p:sp>
      <p:sp>
        <p:nvSpPr>
          <p:cNvPr id="434" name="Google Shape;434;p35"/>
          <p:cNvSpPr txBox="1"/>
          <p:nvPr>
            <p:ph idx="1" type="body"/>
          </p:nvPr>
        </p:nvSpPr>
        <p:spPr>
          <a:xfrm>
            <a:off x="311700" y="865638"/>
            <a:ext cx="32044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 </a:t>
            </a:r>
            <a:r>
              <a:rPr lang="en" sz="1400">
                <a:solidFill>
                  <a:schemeClr val="dk1"/>
                </a:solidFill>
                <a:latin typeface="Roboto Slab"/>
                <a:ea typeface="Roboto Slab"/>
                <a:cs typeface="Roboto Slab"/>
                <a:sym typeface="Roboto Slab"/>
              </a:rPr>
              <a:t>Cung cấp các thông tin và yêu cầu tạo báo cáo theo mục đích cụ thể.</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Một số lưu ý</a:t>
            </a:r>
            <a:r>
              <a:rPr lang="en" sz="1400">
                <a:solidFill>
                  <a:schemeClr val="dk1"/>
                </a:solidFill>
                <a:latin typeface="Roboto Slab"/>
                <a:ea typeface="Roboto Slab"/>
                <a:cs typeface="Roboto Slab"/>
                <a:sym typeface="Roboto Slab"/>
              </a:rPr>
              <a:t>:</a:t>
            </a:r>
            <a:endParaRPr sz="1400">
              <a:solidFill>
                <a:schemeClr val="dk1"/>
              </a:solidFill>
              <a:latin typeface="Roboto Slab"/>
              <a:ea typeface="Roboto Slab"/>
              <a:cs typeface="Roboto Slab"/>
              <a:sym typeface="Roboto Slab"/>
            </a:endParaRPr>
          </a:p>
          <a:p>
            <a:pPr indent="-317500" lvl="0" marL="4572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Định hướng cấu trúc</a:t>
            </a:r>
            <a:endParaRPr sz="1400">
              <a:latin typeface="Roboto Slab"/>
              <a:ea typeface="Roboto Slab"/>
              <a:cs typeface="Roboto Slab"/>
              <a:sym typeface="Roboto Slab"/>
            </a:endParaRPr>
          </a:p>
          <a:p>
            <a:pPr indent="-317500" lvl="0" marL="457200" rtl="0" algn="just">
              <a:lnSpc>
                <a:spcPct val="150000"/>
              </a:lnSpc>
              <a:spcBef>
                <a:spcPts val="0"/>
              </a:spcBef>
              <a:spcAft>
                <a:spcPts val="0"/>
              </a:spcAft>
              <a:buClr>
                <a:schemeClr val="dk1"/>
              </a:buClr>
              <a:buSzPts val="1400"/>
              <a:buFont typeface="Roboto Slab"/>
              <a:buChar char="○"/>
            </a:pPr>
            <a:r>
              <a:rPr lang="en" sz="1400">
                <a:solidFill>
                  <a:schemeClr val="dk1"/>
                </a:solidFill>
                <a:latin typeface="Roboto Slab"/>
                <a:ea typeface="Roboto Slab"/>
                <a:cs typeface="Roboto Slab"/>
                <a:sym typeface="Roboto Slab"/>
              </a:rPr>
              <a:t>Cung cấp số liệu cụ thể</a:t>
            </a:r>
            <a:endParaRPr sz="1400">
              <a:latin typeface="Roboto Slab"/>
              <a:ea typeface="Roboto Slab"/>
              <a:cs typeface="Roboto Slab"/>
              <a:sym typeface="Roboto Slab"/>
            </a:endParaRPr>
          </a:p>
        </p:txBody>
      </p:sp>
      <p:sp>
        <p:nvSpPr>
          <p:cNvPr id="435" name="Google Shape;435;p35"/>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5"/>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437" name="Google Shape;437;p35" title="Screenshot 2025-09-02 at 20.49.57.png"/>
          <p:cNvPicPr preferRelativeResize="0"/>
          <p:nvPr/>
        </p:nvPicPr>
        <p:blipFill rotWithShape="1">
          <a:blip r:embed="rId3">
            <a:alphaModFix/>
          </a:blip>
          <a:srcRect b="0" l="0" r="0" t="11182"/>
          <a:stretch/>
        </p:blipFill>
        <p:spPr>
          <a:xfrm>
            <a:off x="3582088" y="877851"/>
            <a:ext cx="5250212" cy="3942299"/>
          </a:xfrm>
          <a:prstGeom prst="rect">
            <a:avLst/>
          </a:prstGeom>
          <a:noFill/>
          <a:ln cap="flat" cmpd="sng" w="9525">
            <a:solidFill>
              <a:schemeClr val="dk2"/>
            </a:solidFill>
            <a:prstDash val="solid"/>
            <a:round/>
            <a:headEnd len="sm" w="sm" type="none"/>
            <a:tailEnd len="sm" w="sm" type="none"/>
          </a:ln>
        </p:spPr>
      </p:pic>
      <p:sp>
        <p:nvSpPr>
          <p:cNvPr id="438" name="Google Shape;438;p35"/>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39" name="Google Shape;439;p35"/>
          <p:cNvSpPr txBox="1"/>
          <p:nvPr/>
        </p:nvSpPr>
        <p:spPr>
          <a:xfrm>
            <a:off x="55300" y="4867556"/>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nvSpPr>
        <p:spPr>
          <a:xfrm>
            <a:off x="765150" y="2341702"/>
            <a:ext cx="7613700" cy="1502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4</a:t>
            </a:r>
            <a:r>
              <a:rPr b="1" i="0" lang="en" sz="2800" u="none" cap="none" strike="noStrike">
                <a:solidFill>
                  <a:srgbClr val="0000AA"/>
                </a:solidFill>
                <a:latin typeface="Roboto Slab"/>
                <a:ea typeface="Roboto Slab"/>
                <a:cs typeface="Roboto Slab"/>
                <a:sym typeface="Roboto Slab"/>
              </a:rPr>
              <a:t>. NÂNG CAO CHẤT LƯỢNG PHẢN HỒI CỦA CHATGPT</a:t>
            </a:r>
            <a:endParaRPr b="1" i="0" sz="2800" u="none" cap="none" strike="noStrike">
              <a:solidFill>
                <a:srgbClr val="0000AA"/>
              </a:solidFill>
              <a:latin typeface="Roboto Slab"/>
              <a:ea typeface="Roboto Slab"/>
              <a:cs typeface="Roboto Slab"/>
              <a:sym typeface="Roboto Slab"/>
            </a:endParaRPr>
          </a:p>
        </p:txBody>
      </p:sp>
      <p:grpSp>
        <p:nvGrpSpPr>
          <p:cNvPr id="445" name="Google Shape;445;p36"/>
          <p:cNvGrpSpPr/>
          <p:nvPr/>
        </p:nvGrpSpPr>
        <p:grpSpPr>
          <a:xfrm>
            <a:off x="0" y="58450"/>
            <a:ext cx="9144000" cy="1019475"/>
            <a:chOff x="0" y="58450"/>
            <a:chExt cx="9144000" cy="1019475"/>
          </a:xfrm>
        </p:grpSpPr>
        <p:pic>
          <p:nvPicPr>
            <p:cNvPr id="446" name="Google Shape;446;p36"/>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447" name="Google Shape;447;p36"/>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448" name="Google Shape;448;p36"/>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6"/>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450" name="Google Shape;450;p36"/>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6"/>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452" name="Google Shape;452;p36"/>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453" name="Google Shape;453;p36"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454" name="Google Shape;454;p36"/>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Sử dụng cấu trúc Câu lệnh đầy đủ</a:t>
            </a:r>
            <a:endParaRPr b="1">
              <a:solidFill>
                <a:srgbClr val="0000AA"/>
              </a:solidFill>
              <a:latin typeface="Roboto Slab"/>
              <a:ea typeface="Roboto Slab"/>
              <a:cs typeface="Roboto Slab"/>
              <a:sym typeface="Roboto Slab"/>
            </a:endParaRPr>
          </a:p>
        </p:txBody>
      </p:sp>
      <p:sp>
        <p:nvSpPr>
          <p:cNvPr id="460" name="Google Shape;460;p37"/>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7"/>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62" name="Google Shape;462;p37"/>
          <p:cNvSpPr txBox="1"/>
          <p:nvPr/>
        </p:nvSpPr>
        <p:spPr>
          <a:xfrm>
            <a:off x="201269" y="853425"/>
            <a:ext cx="4962900" cy="3724800"/>
          </a:xfrm>
          <a:prstGeom prst="rect">
            <a:avLst/>
          </a:prstGeom>
          <a:noFill/>
          <a:ln>
            <a:noFill/>
          </a:ln>
        </p:spPr>
        <p:txBody>
          <a:bodyPr anchorCtr="0" anchor="t" bIns="45700" lIns="91425" spcFirstLastPara="1" rIns="91425" wrap="square" tIns="45700">
            <a:noAutofit/>
          </a:bodyPr>
          <a:lstStyle/>
          <a:p>
            <a:pPr indent="-266749" lvl="0" marL="336599" marR="0" rtl="0" algn="just">
              <a:lnSpc>
                <a:spcPct val="130000"/>
              </a:lnSpc>
              <a:spcBef>
                <a:spcPts val="0"/>
              </a:spcBef>
              <a:spcAft>
                <a:spcPts val="0"/>
              </a:spcAft>
              <a:buClr>
                <a:schemeClr val="dk1"/>
              </a:buClr>
              <a:buSzPts val="1400"/>
              <a:buFont typeface="Noto Sans Symbols"/>
              <a:buChar char="▪"/>
            </a:pPr>
            <a:r>
              <a:rPr b="1" i="0" lang="en" sz="1400" u="none" cap="none" strike="noStrike">
                <a:solidFill>
                  <a:srgbClr val="FF0000"/>
                </a:solidFill>
                <a:latin typeface="Roboto Slab"/>
                <a:ea typeface="Roboto Slab"/>
                <a:cs typeface="Roboto Slab"/>
                <a:sym typeface="Roboto Slab"/>
              </a:rPr>
              <a:t>Yêu cầu:  </a:t>
            </a:r>
            <a:r>
              <a:rPr b="0" i="0" lang="en" sz="1400" u="none" cap="none" strike="noStrike">
                <a:solidFill>
                  <a:schemeClr val="dk1"/>
                </a:solidFill>
                <a:latin typeface="Roboto Slab"/>
                <a:ea typeface="Roboto Slab"/>
                <a:cs typeface="Roboto Slab"/>
                <a:sym typeface="Roboto Slab"/>
              </a:rPr>
              <a:t>Viết rõ các yêu cầu AI cần thực hiện</a:t>
            </a:r>
            <a:endParaRPr b="0" i="0" sz="1400" u="none" cap="none" strike="noStrike">
              <a:solidFill>
                <a:schemeClr val="dk1"/>
              </a:solidFill>
              <a:latin typeface="Roboto Slab"/>
              <a:ea typeface="Roboto Slab"/>
              <a:cs typeface="Roboto Slab"/>
              <a:sym typeface="Roboto Slab"/>
            </a:endParaRPr>
          </a:p>
          <a:p>
            <a:pPr indent="-266749" lvl="0" marL="336599" marR="0" rtl="0" algn="just">
              <a:lnSpc>
                <a:spcPct val="130000"/>
              </a:lnSpc>
              <a:spcBef>
                <a:spcPts val="0"/>
              </a:spcBef>
              <a:spcAft>
                <a:spcPts val="0"/>
              </a:spcAft>
              <a:buClr>
                <a:schemeClr val="dk1"/>
              </a:buClr>
              <a:buSzPts val="1400"/>
              <a:buFont typeface="Noto Sans Symbols"/>
              <a:buChar char="▪"/>
            </a:pPr>
            <a:r>
              <a:rPr b="1" i="0" lang="en" sz="1400" u="none" cap="none" strike="noStrike">
                <a:solidFill>
                  <a:srgbClr val="0000AA"/>
                </a:solidFill>
                <a:latin typeface="Roboto Slab"/>
                <a:ea typeface="Roboto Slab"/>
                <a:cs typeface="Roboto Slab"/>
                <a:sym typeface="Roboto Slab"/>
              </a:rPr>
              <a:t>Mục tiêu:</a:t>
            </a:r>
            <a:r>
              <a:rPr b="0" i="0" lang="en" sz="1400" u="none" cap="none" strike="noStrike">
                <a:solidFill>
                  <a:schemeClr val="dk1"/>
                </a:solidFill>
                <a:latin typeface="Roboto Slab"/>
                <a:ea typeface="Roboto Slab"/>
                <a:cs typeface="Roboto Slab"/>
                <a:sym typeface="Roboto Slab"/>
              </a:rPr>
              <a:t>  Cung cấp mục tiêu chính cần đạt</a:t>
            </a:r>
            <a:endParaRPr b="0" i="0" sz="1400" u="none" cap="none" strike="noStrike">
              <a:solidFill>
                <a:schemeClr val="dk1"/>
              </a:solidFill>
              <a:latin typeface="Roboto Slab"/>
              <a:ea typeface="Roboto Slab"/>
              <a:cs typeface="Roboto Slab"/>
              <a:sym typeface="Roboto Slab"/>
            </a:endParaRPr>
          </a:p>
          <a:p>
            <a:pPr indent="-266749" lvl="0" marL="336599" marR="0" rtl="0" algn="just">
              <a:lnSpc>
                <a:spcPct val="130000"/>
              </a:lnSpc>
              <a:spcBef>
                <a:spcPts val="0"/>
              </a:spcBef>
              <a:spcAft>
                <a:spcPts val="0"/>
              </a:spcAft>
              <a:buClr>
                <a:schemeClr val="dk1"/>
              </a:buClr>
              <a:buSzPts val="1400"/>
              <a:buFont typeface="Noto Sans Symbols"/>
              <a:buChar char="▪"/>
            </a:pPr>
            <a:r>
              <a:rPr b="1" i="0" lang="en" sz="1400" u="none" cap="none" strike="noStrike">
                <a:solidFill>
                  <a:srgbClr val="00803D"/>
                </a:solidFill>
                <a:latin typeface="Roboto Slab"/>
                <a:ea typeface="Roboto Slab"/>
                <a:cs typeface="Roboto Slab"/>
                <a:sym typeface="Roboto Slab"/>
              </a:rPr>
              <a:t>Bối cảnh:</a:t>
            </a:r>
            <a:r>
              <a:rPr b="0" i="0" lang="en" sz="1400" u="none" cap="none" strike="noStrike">
                <a:solidFill>
                  <a:schemeClr val="dk1"/>
                </a:solidFill>
                <a:latin typeface="Roboto Slab"/>
                <a:ea typeface="Roboto Slab"/>
                <a:cs typeface="Roboto Slab"/>
                <a:sym typeface="Roboto Slab"/>
              </a:rPr>
              <a:t> Thông tin bối cảnh của yêu cầu</a:t>
            </a:r>
            <a:endParaRPr b="0" i="0" sz="1400" u="none" cap="none" strike="noStrike">
              <a:solidFill>
                <a:schemeClr val="dk1"/>
              </a:solidFill>
              <a:latin typeface="Roboto Slab"/>
              <a:ea typeface="Roboto Slab"/>
              <a:cs typeface="Roboto Slab"/>
              <a:sym typeface="Roboto Slab"/>
            </a:endParaRPr>
          </a:p>
          <a:p>
            <a:pPr indent="-266749" lvl="0" marL="336599" marR="0" rtl="0" algn="just">
              <a:lnSpc>
                <a:spcPct val="130000"/>
              </a:lnSpc>
              <a:spcBef>
                <a:spcPts val="0"/>
              </a:spcBef>
              <a:spcAft>
                <a:spcPts val="0"/>
              </a:spcAft>
              <a:buClr>
                <a:schemeClr val="dk1"/>
              </a:buClr>
              <a:buSzPts val="1400"/>
              <a:buFont typeface="Noto Sans Symbols"/>
              <a:buChar char="▪"/>
            </a:pPr>
            <a:r>
              <a:rPr b="1" i="0" lang="en" sz="1400" u="none" cap="none" strike="noStrike">
                <a:solidFill>
                  <a:srgbClr val="9900FF"/>
                </a:solidFill>
                <a:latin typeface="Roboto Slab"/>
                <a:ea typeface="Roboto Slab"/>
                <a:cs typeface="Roboto Slab"/>
                <a:sym typeface="Roboto Slab"/>
              </a:rPr>
              <a:t>Vai trò</a:t>
            </a:r>
            <a:r>
              <a:rPr b="1" i="0" lang="en" sz="1400" u="none" cap="none" strike="noStrike">
                <a:solidFill>
                  <a:schemeClr val="dk1"/>
                </a:solidFill>
                <a:latin typeface="Roboto Slab"/>
                <a:ea typeface="Roboto Slab"/>
                <a:cs typeface="Roboto Slab"/>
                <a:sym typeface="Roboto Slab"/>
              </a:rPr>
              <a:t>: </a:t>
            </a:r>
            <a:r>
              <a:rPr b="0" i="0" lang="en" sz="1400" u="none" cap="none" strike="noStrike">
                <a:solidFill>
                  <a:schemeClr val="dk1"/>
                </a:solidFill>
                <a:latin typeface="Roboto Slab"/>
                <a:ea typeface="Roboto Slab"/>
                <a:cs typeface="Roboto Slab"/>
                <a:sym typeface="Roboto Slab"/>
              </a:rPr>
              <a:t>Làm rõ AI cần nhập vai thế nào</a:t>
            </a:r>
            <a:endParaRPr b="0" i="0" sz="1400" u="none" cap="none" strike="noStrike">
              <a:solidFill>
                <a:schemeClr val="dk1"/>
              </a:solidFill>
              <a:latin typeface="Roboto Slab"/>
              <a:ea typeface="Roboto Slab"/>
              <a:cs typeface="Roboto Slab"/>
              <a:sym typeface="Roboto Slab"/>
            </a:endParaRPr>
          </a:p>
          <a:p>
            <a:pPr indent="-254049" lvl="0" marL="336599" marR="0" rtl="0" algn="just">
              <a:lnSpc>
                <a:spcPct val="130000"/>
              </a:lnSpc>
              <a:spcBef>
                <a:spcPts val="0"/>
              </a:spcBef>
              <a:spcAft>
                <a:spcPts val="0"/>
              </a:spcAft>
              <a:buClr>
                <a:schemeClr val="dk1"/>
              </a:buClr>
              <a:buSzPts val="1400"/>
              <a:buFont typeface="Noto Sans Symbols"/>
              <a:buChar char="▪"/>
            </a:pPr>
            <a:r>
              <a:rPr b="1" i="0" lang="en" sz="1400" u="none" cap="none" strike="noStrike">
                <a:solidFill>
                  <a:srgbClr val="980000"/>
                </a:solidFill>
                <a:latin typeface="Roboto Slab"/>
                <a:ea typeface="Roboto Slab"/>
                <a:cs typeface="Roboto Slab"/>
                <a:sym typeface="Roboto Slab"/>
              </a:rPr>
              <a:t>Dữ liệu đầu vào</a:t>
            </a:r>
            <a:r>
              <a:rPr b="0" i="0" lang="en" sz="1400" u="none" cap="none" strike="noStrike">
                <a:solidFill>
                  <a:schemeClr val="dk1"/>
                </a:solidFill>
                <a:latin typeface="Roboto Slab"/>
                <a:ea typeface="Roboto Slab"/>
                <a:cs typeface="Roboto Slab"/>
                <a:sym typeface="Roboto Slab"/>
              </a:rPr>
              <a:t>: Cung cấp dữ liệu đầu vào</a:t>
            </a:r>
            <a:endParaRPr b="0" i="0" sz="1400" u="none" cap="none" strike="noStrike">
              <a:solidFill>
                <a:schemeClr val="dk1"/>
              </a:solidFill>
              <a:latin typeface="Roboto Slab"/>
              <a:ea typeface="Roboto Slab"/>
              <a:cs typeface="Roboto Slab"/>
              <a:sym typeface="Roboto Slab"/>
            </a:endParaRPr>
          </a:p>
          <a:p>
            <a:pPr indent="0" lvl="0" marL="0" marR="0" rtl="0" algn="just">
              <a:lnSpc>
                <a:spcPct val="130000"/>
              </a:lnSpc>
              <a:spcBef>
                <a:spcPts val="60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Ví dụ: </a:t>
            </a:r>
            <a:r>
              <a:rPr b="0" i="0" lang="en" sz="1400" u="none" cap="none" strike="noStrike">
                <a:solidFill>
                  <a:srgbClr val="FF0000"/>
                </a:solidFill>
                <a:latin typeface="Roboto Slab"/>
                <a:ea typeface="Roboto Slab"/>
                <a:cs typeface="Roboto Slab"/>
                <a:sym typeface="Roboto Slab"/>
              </a:rPr>
              <a:t>Hãy so sánh </a:t>
            </a:r>
            <a:r>
              <a:rPr b="1" i="0" lang="en" sz="1400" u="none" cap="none" strike="noStrike">
                <a:solidFill>
                  <a:srgbClr val="FF0000"/>
                </a:solidFill>
                <a:latin typeface="Roboto Slab"/>
                <a:ea typeface="Roboto Slab"/>
                <a:cs typeface="Roboto Slab"/>
                <a:sym typeface="Roboto Slab"/>
              </a:rPr>
              <a:t>Nghị quyết số 57-NQ/TW</a:t>
            </a:r>
            <a:r>
              <a:rPr b="0" i="0" lang="en" sz="1400" u="none" cap="none" strike="noStrike">
                <a:solidFill>
                  <a:srgbClr val="FF0000"/>
                </a:solidFill>
                <a:latin typeface="Roboto Slab"/>
                <a:ea typeface="Roboto Slab"/>
                <a:cs typeface="Roboto Slab"/>
                <a:sym typeface="Roboto Slab"/>
              </a:rPr>
              <a:t> về chuyển đổi số của Việt Nam với một chính sách tương tự của một quốc gia tiên tiến khác (ví dụ: Nhật Bản, Hàn Quốc) </a:t>
            </a:r>
            <a:r>
              <a:rPr b="0" i="0" lang="en" sz="1400" u="none" cap="none" strike="noStrike">
                <a:solidFill>
                  <a:srgbClr val="0000AA"/>
                </a:solidFill>
                <a:latin typeface="Roboto Slab"/>
                <a:ea typeface="Roboto Slab"/>
                <a:cs typeface="Roboto Slab"/>
                <a:sym typeface="Roboto Slab"/>
              </a:rPr>
              <a:t>với mục tiêu đánh giá điểm mạnh, điểm yếu và các bài học kinh nghiệm cho Việt Nam</a:t>
            </a:r>
            <a:r>
              <a:rPr b="0" i="0" lang="en" sz="1400" u="none" cap="none" strike="noStrike">
                <a:solidFill>
                  <a:srgbClr val="FF0000"/>
                </a:solidFill>
                <a:latin typeface="Roboto Slab"/>
                <a:ea typeface="Roboto Slab"/>
                <a:cs typeface="Roboto Slab"/>
                <a:sym typeface="Roboto Slab"/>
              </a:rPr>
              <a:t> </a:t>
            </a:r>
            <a:r>
              <a:rPr b="0" i="0" lang="en" sz="1400" u="none" cap="none" strike="noStrike">
                <a:solidFill>
                  <a:srgbClr val="00803D"/>
                </a:solidFill>
                <a:latin typeface="Roboto Slab"/>
                <a:ea typeface="Roboto Slab"/>
                <a:cs typeface="Roboto Slab"/>
                <a:sym typeface="Roboto Slab"/>
              </a:rPr>
              <a:t>trong bối cảnh Chuyển đổi số là xu thế toàn cầu, mỗi quốc gia có cách tiếp cận riêng. </a:t>
            </a:r>
            <a:r>
              <a:rPr b="0" i="0" lang="en" sz="1400" u="none" cap="none" strike="noStrike">
                <a:solidFill>
                  <a:srgbClr val="9900FF"/>
                </a:solidFill>
                <a:latin typeface="Roboto Slab"/>
                <a:ea typeface="Roboto Slab"/>
                <a:cs typeface="Roboto Slab"/>
                <a:sym typeface="Roboto Slab"/>
              </a:rPr>
              <a:t>Đóng vai trò là Nhà nghiên cứu chính sách quốc tế. </a:t>
            </a:r>
            <a:r>
              <a:rPr b="0" i="0" lang="en" sz="1400" u="none" cap="none" strike="noStrike">
                <a:solidFill>
                  <a:srgbClr val="980000"/>
                </a:solidFill>
                <a:latin typeface="Roboto Slab"/>
                <a:ea typeface="Roboto Slab"/>
                <a:cs typeface="Roboto Slab"/>
                <a:sym typeface="Roboto Slab"/>
              </a:rPr>
              <a:t>Dữ liệu sử dụng: Nghị quyết 57-NQ/TW và tài liệu về chính sách chuyển đổi số của quốc gia được so sánh.</a:t>
            </a:r>
            <a:r>
              <a:rPr b="1" i="0" lang="en" sz="1400" u="none" cap="none" strike="noStrike">
                <a:solidFill>
                  <a:srgbClr val="FF0000"/>
                </a:solidFill>
                <a:latin typeface="Roboto Slab"/>
                <a:ea typeface="Roboto Slab"/>
                <a:cs typeface="Roboto Slab"/>
                <a:sym typeface="Roboto Slab"/>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t/>
            </a:r>
            <a:endParaRPr b="1" i="0" sz="1400" u="none" cap="none" strike="noStrike">
              <a:solidFill>
                <a:srgbClr val="980000"/>
              </a:solidFill>
              <a:latin typeface="Roboto Slab"/>
              <a:ea typeface="Roboto Slab"/>
              <a:cs typeface="Roboto Slab"/>
              <a:sym typeface="Roboto Slab"/>
            </a:endParaRPr>
          </a:p>
        </p:txBody>
      </p:sp>
      <p:sp>
        <p:nvSpPr>
          <p:cNvPr id="463" name="Google Shape;463;p37"/>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64" name="Google Shape;464;p37"/>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grpSp>
        <p:nvGrpSpPr>
          <p:cNvPr id="465" name="Google Shape;465;p37"/>
          <p:cNvGrpSpPr/>
          <p:nvPr/>
        </p:nvGrpSpPr>
        <p:grpSpPr>
          <a:xfrm>
            <a:off x="5243482" y="1259033"/>
            <a:ext cx="3900518" cy="3120251"/>
            <a:chOff x="6291470" y="1801816"/>
            <a:chExt cx="5389341" cy="4275284"/>
          </a:xfrm>
        </p:grpSpPr>
        <p:grpSp>
          <p:nvGrpSpPr>
            <p:cNvPr id="466" name="Google Shape;466;p37"/>
            <p:cNvGrpSpPr/>
            <p:nvPr/>
          </p:nvGrpSpPr>
          <p:grpSpPr>
            <a:xfrm>
              <a:off x="8021557" y="1801816"/>
              <a:ext cx="1353000" cy="914400"/>
              <a:chOff x="8825280" y="4361577"/>
              <a:chExt cx="1353000" cy="914400"/>
            </a:xfrm>
          </p:grpSpPr>
          <p:sp>
            <p:nvSpPr>
              <p:cNvPr id="467" name="Google Shape;467;p37"/>
              <p:cNvSpPr/>
              <p:nvPr/>
            </p:nvSpPr>
            <p:spPr>
              <a:xfrm>
                <a:off x="8825280" y="4361577"/>
                <a:ext cx="1353000" cy="914400"/>
              </a:xfrm>
              <a:prstGeom prst="roundRect">
                <a:avLst>
                  <a:gd fmla="val 16667" name="adj"/>
                </a:avLst>
              </a:prstGeom>
              <a:noFill/>
              <a:ln cap="flat" cmpd="sng" w="16275">
                <a:solidFill>
                  <a:srgbClr val="0096FF"/>
                </a:solidFill>
                <a:prstDash val="solid"/>
                <a:miter lim="800000"/>
                <a:headEnd len="sm" w="sm" type="none"/>
                <a:tailEnd len="sm" w="sm" type="none"/>
              </a:ln>
            </p:spPr>
            <p:txBody>
              <a:bodyPr anchorCtr="0" anchor="ctr" bIns="105325"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t/>
                </a:r>
                <a:endParaRPr b="0" i="0" sz="1462"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62"/>
                  <a:buFont typeface="Arial"/>
                  <a:buNone/>
                </a:pPr>
                <a:r>
                  <a:t/>
                </a:r>
                <a:endParaRPr b="0" i="0" sz="1462"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ChatGPT</a:t>
                </a:r>
                <a:endParaRPr b="0" i="0" sz="1024" u="none" cap="none" strike="noStrike">
                  <a:solidFill>
                    <a:srgbClr val="000000"/>
                  </a:solidFill>
                  <a:latin typeface="Arial"/>
                  <a:ea typeface="Arial"/>
                  <a:cs typeface="Arial"/>
                  <a:sym typeface="Arial"/>
                </a:endParaRPr>
              </a:p>
            </p:txBody>
          </p:sp>
          <p:pic>
            <p:nvPicPr>
              <p:cNvPr id="468" name="Google Shape;468;p37"/>
              <p:cNvPicPr preferRelativeResize="0"/>
              <p:nvPr/>
            </p:nvPicPr>
            <p:blipFill rotWithShape="1">
              <a:blip r:embed="rId3">
                <a:alphaModFix/>
              </a:blip>
              <a:srcRect b="0" l="0" r="0" t="0"/>
              <a:stretch/>
            </p:blipFill>
            <p:spPr>
              <a:xfrm>
                <a:off x="9285711" y="4465965"/>
                <a:ext cx="432000" cy="432000"/>
              </a:xfrm>
              <a:prstGeom prst="rect">
                <a:avLst/>
              </a:prstGeom>
              <a:noFill/>
              <a:ln>
                <a:noFill/>
              </a:ln>
            </p:spPr>
          </p:pic>
        </p:grpSp>
        <p:cxnSp>
          <p:nvCxnSpPr>
            <p:cNvPr id="469" name="Google Shape;469;p37"/>
            <p:cNvCxnSpPr>
              <a:stCxn id="467" idx="3"/>
              <a:endCxn id="470" idx="2"/>
            </p:cNvCxnSpPr>
            <p:nvPr/>
          </p:nvCxnSpPr>
          <p:spPr>
            <a:xfrm flipH="1" rot="10800000">
              <a:off x="9374557" y="2253916"/>
              <a:ext cx="823500" cy="5100"/>
            </a:xfrm>
            <a:prstGeom prst="straightConnector1">
              <a:avLst/>
            </a:prstGeom>
            <a:noFill/>
            <a:ln cap="flat" cmpd="sng" w="18600">
              <a:solidFill>
                <a:srgbClr val="0096FF"/>
              </a:solidFill>
              <a:prstDash val="solid"/>
              <a:miter lim="800000"/>
              <a:headEnd len="sm" w="sm" type="none"/>
              <a:tailEnd len="med" w="med" type="triangle"/>
            </a:ln>
          </p:spPr>
        </p:cxnSp>
        <p:cxnSp>
          <p:nvCxnSpPr>
            <p:cNvPr id="471" name="Google Shape;471;p37"/>
            <p:cNvCxnSpPr>
              <a:stCxn id="472" idx="0"/>
              <a:endCxn id="467" idx="2"/>
            </p:cNvCxnSpPr>
            <p:nvPr/>
          </p:nvCxnSpPr>
          <p:spPr>
            <a:xfrm rot="10800000">
              <a:off x="8697984" y="2716241"/>
              <a:ext cx="0" cy="446700"/>
            </a:xfrm>
            <a:prstGeom prst="straightConnector1">
              <a:avLst/>
            </a:prstGeom>
            <a:noFill/>
            <a:ln cap="flat" cmpd="sng" w="18600">
              <a:solidFill>
                <a:srgbClr val="0096FF"/>
              </a:solidFill>
              <a:prstDash val="solid"/>
              <a:miter lim="800000"/>
              <a:headEnd len="sm" w="sm" type="none"/>
              <a:tailEnd len="med" w="med" type="triangle"/>
            </a:ln>
          </p:spPr>
        </p:cxnSp>
        <p:pic>
          <p:nvPicPr>
            <p:cNvPr descr="User with solid fill" id="473" name="Google Shape;473;p37"/>
            <p:cNvPicPr preferRelativeResize="0"/>
            <p:nvPr/>
          </p:nvPicPr>
          <p:blipFill rotWithShape="1">
            <a:blip r:embed="rId4">
              <a:alphaModFix/>
            </a:blip>
            <a:srcRect b="0" l="0" r="0" t="0"/>
            <a:stretch/>
          </p:blipFill>
          <p:spPr>
            <a:xfrm>
              <a:off x="8240788" y="4142867"/>
              <a:ext cx="914400" cy="914400"/>
            </a:xfrm>
            <a:prstGeom prst="rect">
              <a:avLst/>
            </a:prstGeom>
            <a:noFill/>
            <a:ln>
              <a:noFill/>
            </a:ln>
          </p:spPr>
        </p:pic>
        <p:cxnSp>
          <p:nvCxnSpPr>
            <p:cNvPr id="474" name="Google Shape;474;p37"/>
            <p:cNvCxnSpPr>
              <a:endCxn id="472" idx="4"/>
            </p:cNvCxnSpPr>
            <p:nvPr/>
          </p:nvCxnSpPr>
          <p:spPr>
            <a:xfrm rot="10800000">
              <a:off x="8697984" y="3910541"/>
              <a:ext cx="0" cy="409200"/>
            </a:xfrm>
            <a:prstGeom prst="straightConnector1">
              <a:avLst/>
            </a:prstGeom>
            <a:noFill/>
            <a:ln cap="flat" cmpd="sng" w="18600">
              <a:solidFill>
                <a:srgbClr val="0096FF"/>
              </a:solidFill>
              <a:prstDash val="solid"/>
              <a:miter lim="800000"/>
              <a:headEnd len="sm" w="sm" type="none"/>
              <a:tailEnd len="med" w="med" type="triangle"/>
            </a:ln>
          </p:spPr>
        </p:cxnSp>
        <p:sp>
          <p:nvSpPr>
            <p:cNvPr id="475" name="Google Shape;475;p37"/>
            <p:cNvSpPr/>
            <p:nvPr/>
          </p:nvSpPr>
          <p:spPr>
            <a:xfrm>
              <a:off x="7956534" y="5329500"/>
              <a:ext cx="1482900" cy="747600"/>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Kết thúc</a:t>
              </a:r>
              <a:endParaRPr b="0" i="0" sz="1024" u="none" cap="none" strike="noStrike">
                <a:solidFill>
                  <a:srgbClr val="000000"/>
                </a:solidFill>
                <a:latin typeface="Arial"/>
                <a:ea typeface="Arial"/>
                <a:cs typeface="Arial"/>
                <a:sym typeface="Arial"/>
              </a:endParaRPr>
            </a:p>
          </p:txBody>
        </p:sp>
        <p:cxnSp>
          <p:nvCxnSpPr>
            <p:cNvPr id="476" name="Google Shape;476;p37"/>
            <p:cNvCxnSpPr>
              <a:endCxn id="475" idx="0"/>
            </p:cNvCxnSpPr>
            <p:nvPr/>
          </p:nvCxnSpPr>
          <p:spPr>
            <a:xfrm>
              <a:off x="8697984" y="4901100"/>
              <a:ext cx="0" cy="428400"/>
            </a:xfrm>
            <a:prstGeom prst="straightConnector1">
              <a:avLst/>
            </a:prstGeom>
            <a:noFill/>
            <a:ln cap="flat" cmpd="sng" w="18600">
              <a:solidFill>
                <a:srgbClr val="0096FF"/>
              </a:solidFill>
              <a:prstDash val="solid"/>
              <a:miter lim="800000"/>
              <a:headEnd len="sm" w="sm" type="none"/>
              <a:tailEnd len="med" w="med" type="triangle"/>
            </a:ln>
          </p:spPr>
        </p:cxnSp>
        <p:sp>
          <p:nvSpPr>
            <p:cNvPr id="477" name="Google Shape;477;p37"/>
            <p:cNvSpPr/>
            <p:nvPr/>
          </p:nvSpPr>
          <p:spPr>
            <a:xfrm>
              <a:off x="6291470" y="4237135"/>
              <a:ext cx="1174800" cy="1090200"/>
            </a:xfrm>
            <a:prstGeom prst="rect">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Vấn đề cần giải quyết</a:t>
              </a:r>
              <a:endParaRPr b="0" i="0" sz="1024" u="none" cap="none" strike="noStrike">
                <a:solidFill>
                  <a:srgbClr val="000000"/>
                </a:solidFill>
                <a:latin typeface="Arial"/>
                <a:ea typeface="Arial"/>
                <a:cs typeface="Arial"/>
                <a:sym typeface="Arial"/>
              </a:endParaRPr>
            </a:p>
          </p:txBody>
        </p:sp>
        <p:cxnSp>
          <p:nvCxnSpPr>
            <p:cNvPr id="478" name="Google Shape;478;p37"/>
            <p:cNvCxnSpPr>
              <a:stCxn id="477" idx="3"/>
            </p:cNvCxnSpPr>
            <p:nvPr/>
          </p:nvCxnSpPr>
          <p:spPr>
            <a:xfrm>
              <a:off x="7466270" y="4782235"/>
              <a:ext cx="901500" cy="0"/>
            </a:xfrm>
            <a:prstGeom prst="straightConnector1">
              <a:avLst/>
            </a:prstGeom>
            <a:noFill/>
            <a:ln cap="flat" cmpd="sng" w="18600">
              <a:solidFill>
                <a:srgbClr val="0096FF"/>
              </a:solidFill>
              <a:prstDash val="solid"/>
              <a:miter lim="800000"/>
              <a:headEnd len="sm" w="sm" type="none"/>
              <a:tailEnd len="med" w="med" type="triangle"/>
            </a:ln>
          </p:spPr>
        </p:cxnSp>
        <p:sp>
          <p:nvSpPr>
            <p:cNvPr id="479" name="Google Shape;479;p37"/>
            <p:cNvSpPr/>
            <p:nvPr/>
          </p:nvSpPr>
          <p:spPr>
            <a:xfrm rot="10800000">
              <a:off x="9776067" y="3079391"/>
              <a:ext cx="315600" cy="921000"/>
            </a:xfrm>
            <a:prstGeom prst="curvedLeftArrow">
              <a:avLst>
                <a:gd fmla="val 25000" name="adj1"/>
                <a:gd fmla="val 50000" name="adj2"/>
                <a:gd fmla="val 25000" name="adj3"/>
              </a:avLst>
            </a:prstGeom>
            <a:noFill/>
            <a:ln cap="flat" cmpd="sng" w="9525">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316"/>
                <a:buFont typeface="Arial"/>
                <a:buNone/>
              </a:pPr>
              <a:r>
                <a:t/>
              </a:r>
              <a:endParaRPr b="0" i="0" sz="1316" u="none" cap="none" strike="noStrike">
                <a:solidFill>
                  <a:srgbClr val="000000"/>
                </a:solidFill>
                <a:latin typeface="Calibri"/>
                <a:ea typeface="Calibri"/>
                <a:cs typeface="Calibri"/>
                <a:sym typeface="Calibri"/>
              </a:endParaRPr>
            </a:p>
          </p:txBody>
        </p:sp>
        <p:sp>
          <p:nvSpPr>
            <p:cNvPr id="480" name="Google Shape;480;p37"/>
            <p:cNvSpPr/>
            <p:nvPr/>
          </p:nvSpPr>
          <p:spPr>
            <a:xfrm>
              <a:off x="10280507" y="3116873"/>
              <a:ext cx="315600" cy="921000"/>
            </a:xfrm>
            <a:prstGeom prst="curvedLeftArrow">
              <a:avLst>
                <a:gd fmla="val 25000" name="adj1"/>
                <a:gd fmla="val 50000" name="adj2"/>
                <a:gd fmla="val 25000" name="adj3"/>
              </a:avLst>
            </a:prstGeom>
            <a:noFill/>
            <a:ln cap="flat" cmpd="sng" w="9525">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316"/>
                <a:buFont typeface="Arial"/>
                <a:buNone/>
              </a:pPr>
              <a:r>
                <a:t/>
              </a:r>
              <a:endParaRPr b="0" i="0" sz="1316" u="none" cap="none" strike="noStrike">
                <a:solidFill>
                  <a:srgbClr val="000000"/>
                </a:solidFill>
                <a:latin typeface="Calibri"/>
                <a:ea typeface="Calibri"/>
                <a:cs typeface="Calibri"/>
                <a:sym typeface="Calibri"/>
              </a:endParaRPr>
            </a:p>
          </p:txBody>
        </p:sp>
        <p:sp>
          <p:nvSpPr>
            <p:cNvPr id="470" name="Google Shape;470;p37"/>
            <p:cNvSpPr/>
            <p:nvPr/>
          </p:nvSpPr>
          <p:spPr>
            <a:xfrm>
              <a:off x="10197911" y="1879976"/>
              <a:ext cx="1482900" cy="747600"/>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Kết quả</a:t>
              </a:r>
              <a:endParaRPr b="0" i="0" sz="1024" u="none" cap="none" strike="noStrike">
                <a:solidFill>
                  <a:srgbClr val="000000"/>
                </a:solidFill>
                <a:latin typeface="Arial"/>
                <a:ea typeface="Arial"/>
                <a:cs typeface="Arial"/>
                <a:sym typeface="Arial"/>
              </a:endParaRPr>
            </a:p>
          </p:txBody>
        </p:sp>
        <p:sp>
          <p:nvSpPr>
            <p:cNvPr id="472" name="Google Shape;472;p37"/>
            <p:cNvSpPr/>
            <p:nvPr/>
          </p:nvSpPr>
          <p:spPr>
            <a:xfrm>
              <a:off x="7956534" y="3162941"/>
              <a:ext cx="1482900" cy="747600"/>
            </a:xfrm>
            <a:prstGeom prst="ellipse">
              <a:avLst/>
            </a:prstGeom>
            <a:noFill/>
            <a:ln cap="flat" cmpd="sng" w="18600">
              <a:solidFill>
                <a:srgbClr val="0096FF"/>
              </a:solidFill>
              <a:prstDash val="solid"/>
              <a:miter lim="800000"/>
              <a:headEnd len="sm" w="sm" type="none"/>
              <a:tailEnd len="sm" w="sm" type="none"/>
            </a:ln>
          </p:spPr>
          <p:txBody>
            <a:bodyPr anchorCtr="0" anchor="ctr" bIns="33450" lIns="66875" spcFirstLastPara="1" rIns="66875" wrap="square" tIns="33450">
              <a:noAutofit/>
            </a:bodyPr>
            <a:lstStyle/>
            <a:p>
              <a:pPr indent="0" lvl="0" marL="0" marR="0" rtl="0" algn="ctr">
                <a:lnSpc>
                  <a:spcPct val="100000"/>
                </a:lnSpc>
                <a:spcBef>
                  <a:spcPts val="0"/>
                </a:spcBef>
                <a:spcAft>
                  <a:spcPts val="0"/>
                </a:spcAft>
                <a:buClr>
                  <a:srgbClr val="000000"/>
                </a:buClr>
                <a:buSzPts val="1462"/>
                <a:buFont typeface="Arial"/>
                <a:buNone/>
              </a:pPr>
              <a:r>
                <a:rPr b="0" i="0" lang="en" sz="1462" u="none" cap="none" strike="noStrike">
                  <a:solidFill>
                    <a:srgbClr val="595959"/>
                  </a:solidFill>
                  <a:latin typeface="Calibri"/>
                  <a:ea typeface="Calibri"/>
                  <a:cs typeface="Calibri"/>
                  <a:sym typeface="Calibri"/>
                </a:rPr>
                <a:t>Câu lệnh </a:t>
              </a:r>
              <a:endParaRPr b="0" i="0" sz="1024" u="none" cap="none" strike="noStrike">
                <a:solidFill>
                  <a:srgbClr val="000000"/>
                </a:solidFill>
                <a:latin typeface="Arial"/>
                <a:ea typeface="Arial"/>
                <a:cs typeface="Arial"/>
                <a:sym typeface="Arial"/>
              </a:endParaRPr>
            </a:p>
          </p:txBody>
        </p:sp>
        <p:cxnSp>
          <p:nvCxnSpPr>
            <p:cNvPr id="481" name="Google Shape;481;p37"/>
            <p:cNvCxnSpPr>
              <a:stCxn id="470" idx="4"/>
            </p:cNvCxnSpPr>
            <p:nvPr/>
          </p:nvCxnSpPr>
          <p:spPr>
            <a:xfrm rot="5400000">
              <a:off x="8895311" y="2752526"/>
              <a:ext cx="2169000" cy="1919100"/>
            </a:xfrm>
            <a:prstGeom prst="bentConnector3">
              <a:avLst>
                <a:gd fmla="val 100297" name="adj1"/>
              </a:avLst>
            </a:prstGeom>
            <a:noFill/>
            <a:ln cap="flat" cmpd="sng" w="18600">
              <a:solidFill>
                <a:srgbClr val="0096FF"/>
              </a:solidFill>
              <a:prstDash val="solid"/>
              <a:miter lim="800000"/>
              <a:headEnd len="sm" w="sm" type="none"/>
              <a:tailEnd len="med" w="med" type="triangle"/>
            </a:ln>
          </p:spPr>
        </p:cxn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311700" y="224175"/>
            <a:ext cx="6004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Sử dụng cấu trúc Câu lệnh đầy đủ</a:t>
            </a:r>
            <a:endParaRPr b="1">
              <a:solidFill>
                <a:srgbClr val="0000AA"/>
              </a:solidFill>
              <a:latin typeface="Roboto Slab"/>
              <a:ea typeface="Roboto Slab"/>
              <a:cs typeface="Roboto Slab"/>
              <a:sym typeface="Roboto Slab"/>
            </a:endParaRPr>
          </a:p>
        </p:txBody>
      </p:sp>
      <p:sp>
        <p:nvSpPr>
          <p:cNvPr id="487" name="Google Shape;487;p38"/>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8"/>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89" name="Google Shape;489;p38"/>
          <p:cNvSpPr txBox="1"/>
          <p:nvPr/>
        </p:nvSpPr>
        <p:spPr>
          <a:xfrm>
            <a:off x="277245" y="853425"/>
            <a:ext cx="2739332" cy="3724708"/>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600"/>
              </a:spcBef>
              <a:spcAft>
                <a:spcPts val="0"/>
              </a:spcAft>
              <a:buClr>
                <a:srgbClr val="000000"/>
              </a:buClr>
              <a:buSzPts val="1200"/>
              <a:buFont typeface="Arial"/>
              <a:buNone/>
            </a:pPr>
            <a:r>
              <a:rPr b="1" i="0" lang="en" sz="1200" u="none" cap="none" strike="noStrike">
                <a:solidFill>
                  <a:srgbClr val="000000"/>
                </a:solidFill>
                <a:latin typeface="Roboto Slab"/>
                <a:ea typeface="Roboto Slab"/>
                <a:cs typeface="Roboto Slab"/>
                <a:sym typeface="Roboto Slab"/>
              </a:rPr>
              <a:t>Ví dụ: </a:t>
            </a:r>
            <a:r>
              <a:rPr b="0" i="0" lang="en" sz="1200" u="none" cap="none" strike="noStrike">
                <a:solidFill>
                  <a:srgbClr val="FF0000"/>
                </a:solidFill>
                <a:latin typeface="Roboto Slab"/>
                <a:ea typeface="Roboto Slab"/>
                <a:cs typeface="Roboto Slab"/>
                <a:sym typeface="Roboto Slab"/>
              </a:rPr>
              <a:t>Hãy so sánh </a:t>
            </a:r>
            <a:r>
              <a:rPr b="1" i="0" lang="en" sz="1200" u="none" cap="none" strike="noStrike">
                <a:solidFill>
                  <a:srgbClr val="FF0000"/>
                </a:solidFill>
                <a:latin typeface="Roboto Slab"/>
                <a:ea typeface="Roboto Slab"/>
                <a:cs typeface="Roboto Slab"/>
                <a:sym typeface="Roboto Slab"/>
              </a:rPr>
              <a:t>Nghị quyết số 57-NQ/TW</a:t>
            </a:r>
            <a:r>
              <a:rPr b="0" i="0" lang="en" sz="1200" u="none" cap="none" strike="noStrike">
                <a:solidFill>
                  <a:srgbClr val="FF0000"/>
                </a:solidFill>
                <a:latin typeface="Roboto Slab"/>
                <a:ea typeface="Roboto Slab"/>
                <a:cs typeface="Roboto Slab"/>
                <a:sym typeface="Roboto Slab"/>
              </a:rPr>
              <a:t> về chuyển đổi số của Việt Nam với một chính sách tương tự của một quốc gia tiên tiến khác (ví dụ: Nhật Bản, Hàn Quốc) </a:t>
            </a:r>
            <a:r>
              <a:rPr b="0" i="0" lang="en" sz="1200" u="none" cap="none" strike="noStrike">
                <a:solidFill>
                  <a:srgbClr val="0000AA"/>
                </a:solidFill>
                <a:latin typeface="Roboto Slab"/>
                <a:ea typeface="Roboto Slab"/>
                <a:cs typeface="Roboto Slab"/>
                <a:sym typeface="Roboto Slab"/>
              </a:rPr>
              <a:t>với mục tiêu đánh giá điểm mạnh, điểm yếu và các bài học kinh nghiệm cho Việt Nam</a:t>
            </a:r>
            <a:r>
              <a:rPr b="0" i="0" lang="en" sz="1200" u="none" cap="none" strike="noStrike">
                <a:solidFill>
                  <a:srgbClr val="FF0000"/>
                </a:solidFill>
                <a:latin typeface="Roboto Slab"/>
                <a:ea typeface="Roboto Slab"/>
                <a:cs typeface="Roboto Slab"/>
                <a:sym typeface="Roboto Slab"/>
              </a:rPr>
              <a:t> </a:t>
            </a:r>
            <a:r>
              <a:rPr b="0" i="0" lang="en" sz="1200" u="none" cap="none" strike="noStrike">
                <a:solidFill>
                  <a:srgbClr val="00803D"/>
                </a:solidFill>
                <a:latin typeface="Roboto Slab"/>
                <a:ea typeface="Roboto Slab"/>
                <a:cs typeface="Roboto Slab"/>
                <a:sym typeface="Roboto Slab"/>
              </a:rPr>
              <a:t>trong bối cảnh Chuyển đổi số là xu thế toàn cầu, mỗi quốc gia có cách tiếp cận riêng. </a:t>
            </a:r>
            <a:r>
              <a:rPr b="0" i="0" lang="en" sz="1200" u="none" cap="none" strike="noStrike">
                <a:solidFill>
                  <a:srgbClr val="9900FF"/>
                </a:solidFill>
                <a:latin typeface="Roboto Slab"/>
                <a:ea typeface="Roboto Slab"/>
                <a:cs typeface="Roboto Slab"/>
                <a:sym typeface="Roboto Slab"/>
              </a:rPr>
              <a:t>Đóng vai trò là Nhà nghiên cứu chính sách quốc tế. </a:t>
            </a:r>
            <a:r>
              <a:rPr b="0" i="0" lang="en" sz="1200" u="none" cap="none" strike="noStrike">
                <a:solidFill>
                  <a:srgbClr val="980000"/>
                </a:solidFill>
                <a:latin typeface="Roboto Slab"/>
                <a:ea typeface="Roboto Slab"/>
                <a:cs typeface="Roboto Slab"/>
                <a:sym typeface="Roboto Slab"/>
              </a:rPr>
              <a:t>Dữ liệu sử dụng: Nghị quyết 57-NQ/TW và tài liệu về chính sách chuyển đổi số của quốc gia được so sánh.</a:t>
            </a:r>
            <a:r>
              <a:rPr b="1" i="0" lang="en" sz="1200" u="none" cap="none" strike="noStrike">
                <a:solidFill>
                  <a:srgbClr val="FF0000"/>
                </a:solidFill>
                <a:latin typeface="Roboto Slab"/>
                <a:ea typeface="Roboto Slab"/>
                <a:cs typeface="Roboto Slab"/>
                <a:sym typeface="Roboto Slab"/>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1" i="0" sz="1200" u="none" cap="none" strike="noStrike">
              <a:solidFill>
                <a:srgbClr val="980000"/>
              </a:solidFill>
              <a:latin typeface="Roboto Slab"/>
              <a:ea typeface="Roboto Slab"/>
              <a:cs typeface="Roboto Slab"/>
              <a:sym typeface="Roboto Slab"/>
            </a:endParaRPr>
          </a:p>
        </p:txBody>
      </p:sp>
      <p:sp>
        <p:nvSpPr>
          <p:cNvPr id="490" name="Google Shape;490;p38"/>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491" name="Google Shape;491;p38"/>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grpSp>
        <p:nvGrpSpPr>
          <p:cNvPr id="492" name="Google Shape;492;p38"/>
          <p:cNvGrpSpPr/>
          <p:nvPr/>
        </p:nvGrpSpPr>
        <p:grpSpPr>
          <a:xfrm>
            <a:off x="3016577" y="910469"/>
            <a:ext cx="6004581" cy="3734721"/>
            <a:chOff x="3016577" y="1014929"/>
            <a:chExt cx="6004581" cy="3734721"/>
          </a:xfrm>
        </p:grpSpPr>
        <p:pic>
          <p:nvPicPr>
            <p:cNvPr id="493" name="Google Shape;493;p38"/>
            <p:cNvPicPr preferRelativeResize="0"/>
            <p:nvPr/>
          </p:nvPicPr>
          <p:blipFill rotWithShape="1">
            <a:blip r:embed="rId3">
              <a:alphaModFix/>
            </a:blip>
            <a:srcRect b="0" l="0" r="0" t="0"/>
            <a:stretch/>
          </p:blipFill>
          <p:spPr>
            <a:xfrm>
              <a:off x="3016577" y="1014929"/>
              <a:ext cx="5976331" cy="699930"/>
            </a:xfrm>
            <a:prstGeom prst="rect">
              <a:avLst/>
            </a:prstGeom>
            <a:noFill/>
            <a:ln>
              <a:noFill/>
            </a:ln>
          </p:spPr>
        </p:pic>
        <p:pic>
          <p:nvPicPr>
            <p:cNvPr descr="A screenshot of a white text&#10;&#10;AI-generated content may be incorrect." id="494" name="Google Shape;494;p38"/>
            <p:cNvPicPr preferRelativeResize="0"/>
            <p:nvPr/>
          </p:nvPicPr>
          <p:blipFill rotWithShape="1">
            <a:blip r:embed="rId4">
              <a:alphaModFix/>
            </a:blip>
            <a:srcRect b="0" l="0" r="0" t="0"/>
            <a:stretch/>
          </p:blipFill>
          <p:spPr>
            <a:xfrm>
              <a:off x="3016577" y="1732761"/>
              <a:ext cx="5759516" cy="3016889"/>
            </a:xfrm>
            <a:prstGeom prst="rect">
              <a:avLst/>
            </a:prstGeom>
            <a:noFill/>
            <a:ln>
              <a:noFill/>
            </a:ln>
          </p:spPr>
        </p:pic>
        <p:sp>
          <p:nvSpPr>
            <p:cNvPr id="495" name="Google Shape;495;p38"/>
            <p:cNvSpPr/>
            <p:nvPr/>
          </p:nvSpPr>
          <p:spPr>
            <a:xfrm>
              <a:off x="3016577" y="1014929"/>
              <a:ext cx="6004581" cy="373472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6" name="Google Shape;496;p38"/>
          <p:cNvSpPr txBox="1"/>
          <p:nvPr/>
        </p:nvSpPr>
        <p:spPr>
          <a:xfrm>
            <a:off x="3728154" y="4637328"/>
            <a:ext cx="4581300" cy="276900"/>
          </a:xfrm>
          <a:prstGeom prst="rect">
            <a:avLst/>
          </a:prstGeom>
          <a:noFill/>
          <a:ln>
            <a:noFill/>
          </a:ln>
        </p:spPr>
        <p:txBody>
          <a:bodyPr anchorCtr="0" anchor="t" bIns="45700" lIns="91425" spcFirstLastPara="1" rIns="91425" wrap="square" tIns="45700">
            <a:spAutoFit/>
          </a:bodyPr>
          <a:lstStyle/>
          <a:p>
            <a:pPr indent="0" lvl="0" marL="69850" marR="0" rtl="0" algn="just">
              <a:lnSpc>
                <a:spcPct val="130000"/>
              </a:lnSpc>
              <a:spcBef>
                <a:spcPts val="0"/>
              </a:spcBef>
              <a:spcAft>
                <a:spcPts val="0"/>
              </a:spcAft>
              <a:buClr>
                <a:srgbClr val="000000"/>
              </a:buClr>
              <a:buSzPts val="1200"/>
              <a:buFont typeface="Arial"/>
              <a:buNone/>
            </a:pPr>
            <a:r>
              <a:rPr b="1" i="0" lang="en" sz="1200" u="none" cap="none" strike="noStrike">
                <a:solidFill>
                  <a:srgbClr val="FF0000"/>
                </a:solidFill>
                <a:latin typeface="Roboto Slab"/>
                <a:ea typeface="Roboto Slab"/>
                <a:cs typeface="Roboto Slab"/>
                <a:sym typeface="Roboto Slab"/>
              </a:rPr>
              <a:t>Yêu cầu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00AA"/>
                </a:solidFill>
                <a:latin typeface="Roboto Slab"/>
                <a:ea typeface="Roboto Slab"/>
                <a:cs typeface="Roboto Slab"/>
                <a:sym typeface="Roboto Slab"/>
              </a:rPr>
              <a:t>Mục tiêu</a:t>
            </a:r>
            <a:r>
              <a:rPr b="0" i="0" lang="en" sz="1200" u="none" cap="none" strike="noStrike">
                <a:solidFill>
                  <a:srgbClr val="0000AA"/>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803D"/>
                </a:solidFill>
                <a:latin typeface="Roboto Slab"/>
                <a:ea typeface="Roboto Slab"/>
                <a:cs typeface="Roboto Slab"/>
                <a:sym typeface="Roboto Slab"/>
              </a:rPr>
              <a:t>Bối cảnh</a:t>
            </a:r>
            <a:r>
              <a:rPr b="0" i="0" lang="en" sz="1200" u="none" cap="none" strike="noStrike">
                <a:solidFill>
                  <a:schemeClr val="dk1"/>
                </a:solidFill>
                <a:latin typeface="Roboto Slab"/>
                <a:ea typeface="Roboto Slab"/>
                <a:cs typeface="Roboto Slab"/>
                <a:sym typeface="Roboto Slab"/>
              </a:rPr>
              <a:t> – </a:t>
            </a:r>
            <a:r>
              <a:rPr b="1" i="0" lang="en" sz="1200" u="none" cap="none" strike="noStrike">
                <a:solidFill>
                  <a:srgbClr val="9900FF"/>
                </a:solidFill>
                <a:latin typeface="Roboto Slab"/>
                <a:ea typeface="Roboto Slab"/>
                <a:cs typeface="Roboto Slab"/>
                <a:sym typeface="Roboto Slab"/>
              </a:rPr>
              <a:t>Vai trò</a:t>
            </a:r>
            <a:r>
              <a:rPr b="1" i="0" lang="en" sz="1200" u="none" cap="none" strike="noStrike">
                <a:solidFill>
                  <a:schemeClr val="dk1"/>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rgbClr val="980000"/>
                </a:solidFill>
                <a:latin typeface="Roboto Slab"/>
                <a:ea typeface="Roboto Slab"/>
                <a:cs typeface="Roboto Slab"/>
                <a:sym typeface="Roboto Slab"/>
              </a:rPr>
              <a:t>Dữ liệu đầu vào</a:t>
            </a:r>
            <a:endParaRPr b="0" i="0" sz="1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txBox="1"/>
          <p:nvPr>
            <p:ph type="title"/>
          </p:nvPr>
        </p:nvSpPr>
        <p:spPr>
          <a:xfrm>
            <a:off x="311700" y="224175"/>
            <a:ext cx="5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Cung cấp ví dụ</a:t>
            </a:r>
            <a:endParaRPr b="1">
              <a:solidFill>
                <a:srgbClr val="0000AA"/>
              </a:solidFill>
              <a:latin typeface="Roboto Slab"/>
              <a:ea typeface="Roboto Slab"/>
              <a:cs typeface="Roboto Slab"/>
              <a:sym typeface="Roboto Slab"/>
            </a:endParaRPr>
          </a:p>
        </p:txBody>
      </p:sp>
      <p:sp>
        <p:nvSpPr>
          <p:cNvPr id="502" name="Google Shape;502;p39"/>
          <p:cNvSpPr txBox="1"/>
          <p:nvPr>
            <p:ph idx="1" type="body"/>
          </p:nvPr>
        </p:nvSpPr>
        <p:spPr>
          <a:xfrm>
            <a:off x="311700" y="877650"/>
            <a:ext cx="85206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a:t>
            </a:r>
            <a:r>
              <a:rPr lang="en" sz="1400">
                <a:solidFill>
                  <a:schemeClr val="dk1"/>
                </a:solidFill>
                <a:latin typeface="Roboto Slab"/>
                <a:ea typeface="Roboto Slab"/>
                <a:cs typeface="Roboto Slab"/>
                <a:sym typeface="Roboto Slab"/>
              </a:rPr>
              <a:t>: Cung cấp cho ChatGPT một số ví dụ mẫu hoàn chỉnh trước khi đưa ra yêu cầu chính. Điều này giúp ChatGPT hiểu rõ định dạng và phong cách mà bạn mong muốn.</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Ví dụ</a:t>
            </a:r>
            <a:r>
              <a:rPr lang="en" sz="1400">
                <a:solidFill>
                  <a:schemeClr val="dk1"/>
                </a:solidFill>
                <a:latin typeface="Roboto Slab"/>
                <a:ea typeface="Roboto Slab"/>
                <a:cs typeface="Roboto Slab"/>
                <a:sym typeface="Roboto Slab"/>
              </a:rPr>
              <a:t>: </a:t>
            </a:r>
            <a:r>
              <a:rPr lang="en" sz="1400">
                <a:solidFill>
                  <a:srgbClr val="9900FF"/>
                </a:solidFill>
                <a:latin typeface="Roboto Slab"/>
                <a:ea typeface="Roboto Slab"/>
                <a:cs typeface="Roboto Slab"/>
                <a:sym typeface="Roboto Slab"/>
              </a:rPr>
              <a:t>Bạn là một chuyên viên văn phòng đảng bộ cấp xã</a:t>
            </a:r>
            <a:r>
              <a:rPr lang="en" sz="1400">
                <a:solidFill>
                  <a:schemeClr val="dk1"/>
                </a:solidFill>
                <a:latin typeface="Roboto Slab"/>
                <a:ea typeface="Roboto Slab"/>
                <a:cs typeface="Roboto Slab"/>
                <a:sym typeface="Roboto Slab"/>
              </a:rPr>
              <a:t>, </a:t>
            </a:r>
            <a:r>
              <a:rPr lang="en" sz="1400">
                <a:solidFill>
                  <a:srgbClr val="980000"/>
                </a:solidFill>
                <a:latin typeface="Roboto Slab"/>
                <a:ea typeface="Roboto Slab"/>
                <a:cs typeface="Roboto Slab"/>
                <a:sym typeface="Roboto Slab"/>
              </a:rPr>
              <a:t>thường xuyên soạn thảo các văn bản hành chính theo văn phong của Đảng</a:t>
            </a:r>
            <a:r>
              <a:rPr lang="en" sz="1400">
                <a:solidFill>
                  <a:schemeClr val="dk1"/>
                </a:solidFill>
                <a:latin typeface="Roboto Slab"/>
                <a:ea typeface="Roboto Slab"/>
                <a:cs typeface="Roboto Slab"/>
                <a:sym typeface="Roboto Slab"/>
              </a:rPr>
              <a:t>. Dưới đây là một ví dụ về một báo cáo đã được soạn thảo đúng chuẩn: </a:t>
            </a:r>
            <a:r>
              <a:rPr b="1" lang="en" sz="1400">
                <a:solidFill>
                  <a:schemeClr val="dk1"/>
                </a:solidFill>
                <a:latin typeface="Roboto Slab"/>
                <a:ea typeface="Roboto Slab"/>
                <a:cs typeface="Roboto Slab"/>
                <a:sym typeface="Roboto Slab"/>
              </a:rPr>
              <a:t>[Ví dụ mẫu đính kèm]</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lang="en" sz="1400">
                <a:solidFill>
                  <a:srgbClr val="0000FF"/>
                </a:solidFill>
                <a:latin typeface="Roboto Slab"/>
                <a:ea typeface="Roboto Slab"/>
                <a:cs typeface="Roboto Slab"/>
                <a:sym typeface="Roboto Slab"/>
              </a:rPr>
              <a:t>Dựa vào ví dụ trên, hãy soạn một báo cáo tương tự với yêu cầu sau</a:t>
            </a:r>
            <a:r>
              <a:rPr lang="en" sz="1400">
                <a:solidFill>
                  <a:srgbClr val="FF0000"/>
                </a:solidFill>
                <a:latin typeface="Roboto Slab"/>
                <a:ea typeface="Roboto Slab"/>
                <a:cs typeface="Roboto Slab"/>
                <a:sym typeface="Roboto Slab"/>
              </a:rPr>
              <a:t>: "Soạn báo cáo tổng kết 6 tháng đầu năm 2024 của Đảng bộ Xã Đại Việt về công tác xây dựng Đảng</a:t>
            </a:r>
            <a:r>
              <a:rPr lang="en" sz="1400">
                <a:solidFill>
                  <a:schemeClr val="dk1"/>
                </a:solidFill>
                <a:latin typeface="Roboto Slab"/>
                <a:ea typeface="Roboto Slab"/>
                <a:cs typeface="Roboto Slab"/>
                <a:sym typeface="Roboto Slab"/>
              </a:rPr>
              <a:t>. </a:t>
            </a:r>
            <a:r>
              <a:rPr lang="en" sz="1400">
                <a:solidFill>
                  <a:srgbClr val="00803D"/>
                </a:solidFill>
                <a:latin typeface="Roboto Slab"/>
                <a:ea typeface="Roboto Slab"/>
                <a:cs typeface="Roboto Slab"/>
                <a:sym typeface="Roboto Slab"/>
              </a:rPr>
              <a:t>Báo cáo cần có các phần chính: Đánh giá kết quả (những thành tựu nổi bật), Phân tích hạn chế và nguyên nhân, và Phương hướng nhiệm vụ 6 tháng cuối năm. </a:t>
            </a:r>
            <a:r>
              <a:rPr b="1" lang="en" sz="1400">
                <a:solidFill>
                  <a:srgbClr val="980000"/>
                </a:solidFill>
                <a:latin typeface="Roboto Slab"/>
                <a:ea typeface="Roboto Slab"/>
                <a:cs typeface="Roboto Slab"/>
                <a:sym typeface="Roboto Slab"/>
              </a:rPr>
              <a:t>Dữ liệu đầu vào: số liệu 6 tháng đầu năm đã cung cấp</a:t>
            </a:r>
            <a:r>
              <a:rPr lang="en" sz="1400">
                <a:solidFill>
                  <a:srgbClr val="00803D"/>
                </a:solidFill>
                <a:latin typeface="Roboto Slab"/>
                <a:ea typeface="Roboto Slab"/>
                <a:cs typeface="Roboto Slab"/>
                <a:sym typeface="Roboto Slab"/>
              </a:rPr>
              <a:t>"</a:t>
            </a:r>
            <a:endParaRPr sz="1400">
              <a:solidFill>
                <a:srgbClr val="00803D"/>
              </a:solidFill>
              <a:latin typeface="Roboto Slab"/>
              <a:ea typeface="Roboto Slab"/>
              <a:cs typeface="Roboto Slab"/>
              <a:sym typeface="Roboto Slab"/>
            </a:endParaRPr>
          </a:p>
        </p:txBody>
      </p:sp>
      <p:sp>
        <p:nvSpPr>
          <p:cNvPr id="503" name="Google Shape;503;p39"/>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9"/>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05" name="Google Shape;505;p39"/>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06" name="Google Shape;506;p39"/>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507" name="Google Shape;507;p39"/>
          <p:cNvSpPr txBox="1"/>
          <p:nvPr/>
        </p:nvSpPr>
        <p:spPr>
          <a:xfrm>
            <a:off x="2380121" y="4354539"/>
            <a:ext cx="4581300" cy="276900"/>
          </a:xfrm>
          <a:prstGeom prst="rect">
            <a:avLst/>
          </a:prstGeom>
          <a:noFill/>
          <a:ln>
            <a:noFill/>
          </a:ln>
        </p:spPr>
        <p:txBody>
          <a:bodyPr anchorCtr="0" anchor="t" bIns="45700" lIns="91425" spcFirstLastPara="1" rIns="91425" wrap="square" tIns="45700">
            <a:spAutoFit/>
          </a:bodyPr>
          <a:lstStyle/>
          <a:p>
            <a:pPr indent="0" lvl="0" marL="69850" marR="0" rtl="0" algn="just">
              <a:lnSpc>
                <a:spcPct val="130000"/>
              </a:lnSpc>
              <a:spcBef>
                <a:spcPts val="0"/>
              </a:spcBef>
              <a:spcAft>
                <a:spcPts val="0"/>
              </a:spcAft>
              <a:buClr>
                <a:srgbClr val="000000"/>
              </a:buClr>
              <a:buSzPts val="1200"/>
              <a:buFont typeface="Arial"/>
              <a:buNone/>
            </a:pPr>
            <a:r>
              <a:rPr b="1" i="0" lang="en" sz="1200" u="none" cap="none" strike="noStrike">
                <a:solidFill>
                  <a:srgbClr val="FF0000"/>
                </a:solidFill>
                <a:latin typeface="Roboto Slab"/>
                <a:ea typeface="Roboto Slab"/>
                <a:cs typeface="Roboto Slab"/>
                <a:sym typeface="Roboto Slab"/>
              </a:rPr>
              <a:t>Yêu cầu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00AA"/>
                </a:solidFill>
                <a:latin typeface="Roboto Slab"/>
                <a:ea typeface="Roboto Slab"/>
                <a:cs typeface="Roboto Slab"/>
                <a:sym typeface="Roboto Slab"/>
              </a:rPr>
              <a:t>Mục tiêu</a:t>
            </a:r>
            <a:r>
              <a:rPr b="0" i="0" lang="en" sz="1200" u="none" cap="none" strike="noStrike">
                <a:solidFill>
                  <a:srgbClr val="0000AA"/>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803D"/>
                </a:solidFill>
                <a:latin typeface="Roboto Slab"/>
                <a:ea typeface="Roboto Slab"/>
                <a:cs typeface="Roboto Slab"/>
                <a:sym typeface="Roboto Slab"/>
              </a:rPr>
              <a:t>Bối cảnh</a:t>
            </a:r>
            <a:r>
              <a:rPr b="0" i="0" lang="en" sz="1200" u="none" cap="none" strike="noStrike">
                <a:solidFill>
                  <a:schemeClr val="dk1"/>
                </a:solidFill>
                <a:latin typeface="Roboto Slab"/>
                <a:ea typeface="Roboto Slab"/>
                <a:cs typeface="Roboto Slab"/>
                <a:sym typeface="Roboto Slab"/>
              </a:rPr>
              <a:t> – </a:t>
            </a:r>
            <a:r>
              <a:rPr b="1" i="0" lang="en" sz="1200" u="none" cap="none" strike="noStrike">
                <a:solidFill>
                  <a:srgbClr val="9900FF"/>
                </a:solidFill>
                <a:latin typeface="Roboto Slab"/>
                <a:ea typeface="Roboto Slab"/>
                <a:cs typeface="Roboto Slab"/>
                <a:sym typeface="Roboto Slab"/>
              </a:rPr>
              <a:t>Vai trò</a:t>
            </a:r>
            <a:r>
              <a:rPr b="1" i="0" lang="en" sz="1200" u="none" cap="none" strike="noStrike">
                <a:solidFill>
                  <a:schemeClr val="dk1"/>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rgbClr val="980000"/>
                </a:solidFill>
                <a:latin typeface="Roboto Slab"/>
                <a:ea typeface="Roboto Slab"/>
                <a:cs typeface="Roboto Slab"/>
                <a:sym typeface="Roboto Slab"/>
              </a:rPr>
              <a:t>Dữ liệu đầu vào</a:t>
            </a:r>
            <a:endParaRPr b="0" i="0" sz="1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311700" y="224175"/>
            <a:ext cx="712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Cung cấp ví dụ</a:t>
            </a:r>
            <a:endParaRPr b="1">
              <a:solidFill>
                <a:srgbClr val="0000AA"/>
              </a:solidFill>
              <a:latin typeface="Roboto Slab"/>
              <a:ea typeface="Roboto Slab"/>
              <a:cs typeface="Roboto Slab"/>
              <a:sym typeface="Roboto Slab"/>
            </a:endParaRPr>
          </a:p>
        </p:txBody>
      </p:sp>
      <p:sp>
        <p:nvSpPr>
          <p:cNvPr id="513" name="Google Shape;513;p40"/>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0"/>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15" name="Google Shape;515;p40"/>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16" name="Google Shape;516;p40"/>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descr="A screenshot of a computer&#10;&#10;AI-generated content may be incorrect." id="517" name="Google Shape;517;p40"/>
          <p:cNvPicPr preferRelativeResize="0"/>
          <p:nvPr/>
        </p:nvPicPr>
        <p:blipFill rotWithShape="1">
          <a:blip r:embed="rId3">
            <a:alphaModFix/>
          </a:blip>
          <a:srcRect b="0" l="0" r="0" t="0"/>
          <a:stretch/>
        </p:blipFill>
        <p:spPr>
          <a:xfrm>
            <a:off x="364930" y="875939"/>
            <a:ext cx="5629349" cy="3978246"/>
          </a:xfrm>
          <a:prstGeom prst="rect">
            <a:avLst/>
          </a:prstGeom>
          <a:noFill/>
          <a:ln cap="flat" cmpd="sng" w="9525">
            <a:solidFill>
              <a:schemeClr val="dk1"/>
            </a:solidFill>
            <a:prstDash val="solid"/>
            <a:round/>
            <a:headEnd len="sm" w="sm" type="none"/>
            <a:tailEnd len="sm" w="sm" type="none"/>
          </a:ln>
        </p:spPr>
      </p:pic>
      <p:sp>
        <p:nvSpPr>
          <p:cNvPr id="518" name="Google Shape;518;p40"/>
          <p:cNvSpPr txBox="1"/>
          <p:nvPr>
            <p:ph idx="1" type="body"/>
          </p:nvPr>
        </p:nvSpPr>
        <p:spPr>
          <a:xfrm>
            <a:off x="6306532" y="877650"/>
            <a:ext cx="2525768"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200">
                <a:solidFill>
                  <a:schemeClr val="dk1"/>
                </a:solidFill>
                <a:latin typeface="Roboto Slab"/>
                <a:ea typeface="Roboto Slab"/>
                <a:cs typeface="Roboto Slab"/>
                <a:sym typeface="Roboto Slab"/>
              </a:rPr>
              <a:t>Ví dụ</a:t>
            </a:r>
            <a:r>
              <a:rPr lang="en" sz="1200">
                <a:solidFill>
                  <a:schemeClr val="dk1"/>
                </a:solidFill>
                <a:latin typeface="Roboto Slab"/>
                <a:ea typeface="Roboto Slab"/>
                <a:cs typeface="Roboto Slab"/>
                <a:sym typeface="Roboto Slab"/>
              </a:rPr>
              <a:t>: </a:t>
            </a:r>
            <a:r>
              <a:rPr lang="en" sz="1200">
                <a:solidFill>
                  <a:srgbClr val="9900FF"/>
                </a:solidFill>
                <a:latin typeface="Roboto Slab"/>
                <a:ea typeface="Roboto Slab"/>
                <a:cs typeface="Roboto Slab"/>
                <a:sym typeface="Roboto Slab"/>
              </a:rPr>
              <a:t>Bạn là một chuyên viên văn phòng đảng ủy cấp xã</a:t>
            </a:r>
            <a:r>
              <a:rPr lang="en" sz="1200">
                <a:solidFill>
                  <a:schemeClr val="dk1"/>
                </a:solidFill>
                <a:latin typeface="Roboto Slab"/>
                <a:ea typeface="Roboto Slab"/>
                <a:cs typeface="Roboto Slab"/>
                <a:sym typeface="Roboto Slab"/>
              </a:rPr>
              <a:t> ... Dưới đây là một ví dụ về một báo cáo đã được soạn thảo đúng chuẩn: </a:t>
            </a:r>
            <a:r>
              <a:rPr b="1" lang="en" sz="1200">
                <a:solidFill>
                  <a:schemeClr val="dk1"/>
                </a:solidFill>
                <a:latin typeface="Roboto Slab"/>
                <a:ea typeface="Roboto Slab"/>
                <a:cs typeface="Roboto Slab"/>
                <a:sym typeface="Roboto Slab"/>
              </a:rPr>
              <a:t>[Ví dụ mẫu đính kèm] …</a:t>
            </a:r>
            <a:endParaRPr b="1" sz="12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lang="en" sz="1200">
                <a:solidFill>
                  <a:srgbClr val="FF0000"/>
                </a:solidFill>
                <a:latin typeface="Roboto Slab"/>
                <a:ea typeface="Roboto Slab"/>
                <a:cs typeface="Roboto Slab"/>
                <a:sym typeface="Roboto Slab"/>
              </a:rPr>
              <a:t>"Soạn báo cáo tổng kết 6 tháng đầu năm 2024 của Đảng bộ Xã Đại Việt về công tác xây dựng Đảng</a:t>
            </a:r>
            <a:r>
              <a:rPr lang="en" sz="1200">
                <a:solidFill>
                  <a:schemeClr val="dk1"/>
                </a:solidFill>
                <a:latin typeface="Roboto Slab"/>
                <a:ea typeface="Roboto Slab"/>
                <a:cs typeface="Roboto Slab"/>
                <a:sym typeface="Roboto Slab"/>
              </a:rPr>
              <a:t>. </a:t>
            </a:r>
            <a:r>
              <a:rPr lang="en" sz="1200">
                <a:solidFill>
                  <a:srgbClr val="00803D"/>
                </a:solidFill>
                <a:latin typeface="Roboto Slab"/>
                <a:ea typeface="Roboto Slab"/>
                <a:cs typeface="Roboto Slab"/>
                <a:sym typeface="Roboto Slab"/>
              </a:rPr>
              <a:t>Báo cáo cần có các phần chính: Đánh giá kết quả (những thành tựu nổi bật), Phân tích hạn chế và nguyên nhân, và Phương hướng nhiệm vụ 6 tháng cuối năm …</a:t>
            </a:r>
            <a:endParaRPr sz="1200">
              <a:solidFill>
                <a:srgbClr val="00803D"/>
              </a:solidFill>
              <a:latin typeface="Roboto Slab"/>
              <a:ea typeface="Roboto Slab"/>
              <a:cs typeface="Roboto Slab"/>
              <a:sym typeface="Roboto Slab"/>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1"/>
          <p:cNvSpPr txBox="1"/>
          <p:nvPr>
            <p:ph type="title"/>
          </p:nvPr>
        </p:nvSpPr>
        <p:spPr>
          <a:xfrm>
            <a:off x="311700" y="224175"/>
            <a:ext cx="6657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Hướng dẫn từng bước</a:t>
            </a:r>
            <a:endParaRPr b="1">
              <a:solidFill>
                <a:srgbClr val="0000AA"/>
              </a:solidFill>
              <a:latin typeface="Roboto Slab"/>
              <a:ea typeface="Roboto Slab"/>
              <a:cs typeface="Roboto Slab"/>
              <a:sym typeface="Roboto Slab"/>
            </a:endParaRPr>
          </a:p>
        </p:txBody>
      </p:sp>
      <p:sp>
        <p:nvSpPr>
          <p:cNvPr id="524" name="Google Shape;524;p41"/>
          <p:cNvSpPr txBox="1"/>
          <p:nvPr>
            <p:ph idx="1" type="body"/>
          </p:nvPr>
        </p:nvSpPr>
        <p:spPr>
          <a:xfrm>
            <a:off x="311700" y="877650"/>
            <a:ext cx="8520600" cy="394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Mô tả</a:t>
            </a:r>
            <a:r>
              <a:rPr lang="en" sz="1400">
                <a:solidFill>
                  <a:schemeClr val="dk1"/>
                </a:solidFill>
                <a:latin typeface="Roboto Slab"/>
                <a:ea typeface="Roboto Slab"/>
                <a:cs typeface="Roboto Slab"/>
                <a:sym typeface="Roboto Slab"/>
              </a:rPr>
              <a:t>: Yêu cầu ChatGPT suy nghĩ từng bước trước khi đưa ra câu trả lời cuối cùng. Kỹ thuật này đặc biệt hữu ích cho các tác vụ phân tích và tổng hợp phức tạp, giúp giảm lỗi logic.</a:t>
            </a:r>
            <a:endParaRPr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t/>
            </a:r>
            <a:endParaRPr b="1" sz="1400">
              <a:solidFill>
                <a:schemeClr val="dk1"/>
              </a:solidFill>
              <a:latin typeface="Roboto Slab"/>
              <a:ea typeface="Roboto Slab"/>
              <a:cs typeface="Roboto Slab"/>
              <a:sym typeface="Roboto Slab"/>
            </a:endParaRPr>
          </a:p>
          <a:p>
            <a:pPr indent="0" lvl="0" marL="0" rtl="0" algn="just">
              <a:lnSpc>
                <a:spcPct val="150000"/>
              </a:lnSpc>
              <a:spcBef>
                <a:spcPts val="0"/>
              </a:spcBef>
              <a:spcAft>
                <a:spcPts val="0"/>
              </a:spcAft>
              <a:buSzPts val="1800"/>
              <a:buNone/>
            </a:pPr>
            <a:r>
              <a:rPr b="1" lang="en" sz="1400">
                <a:solidFill>
                  <a:schemeClr val="dk1"/>
                </a:solidFill>
                <a:latin typeface="Roboto Slab"/>
                <a:ea typeface="Roboto Slab"/>
                <a:cs typeface="Roboto Slab"/>
                <a:sym typeface="Roboto Slab"/>
              </a:rPr>
              <a:t>Ví dụ</a:t>
            </a:r>
            <a:r>
              <a:rPr lang="en" sz="1400">
                <a:solidFill>
                  <a:schemeClr val="dk1"/>
                </a:solidFill>
                <a:latin typeface="Roboto Slab"/>
                <a:ea typeface="Roboto Slab"/>
                <a:cs typeface="Roboto Slab"/>
                <a:sym typeface="Roboto Slab"/>
              </a:rPr>
              <a:t>: "</a:t>
            </a:r>
            <a:r>
              <a:rPr lang="en" sz="1400">
                <a:solidFill>
                  <a:srgbClr val="980000"/>
                </a:solidFill>
                <a:latin typeface="Roboto Slab"/>
                <a:ea typeface="Roboto Slab"/>
                <a:cs typeface="Roboto Slab"/>
                <a:sym typeface="Roboto Slab"/>
              </a:rPr>
              <a:t>Tôi sẽ cung cấp cho bạn một bài tham luận</a:t>
            </a:r>
            <a:r>
              <a:rPr lang="en" sz="1400">
                <a:solidFill>
                  <a:schemeClr val="dk1"/>
                </a:solidFill>
                <a:latin typeface="Roboto Slab"/>
                <a:ea typeface="Roboto Slab"/>
                <a:cs typeface="Roboto Slab"/>
                <a:sym typeface="Roboto Slab"/>
              </a:rPr>
              <a:t>. </a:t>
            </a:r>
            <a:r>
              <a:rPr lang="en" sz="1400">
                <a:solidFill>
                  <a:srgbClr val="0000AA"/>
                </a:solidFill>
                <a:latin typeface="Roboto Slab"/>
                <a:ea typeface="Roboto Slab"/>
                <a:cs typeface="Roboto Slab"/>
                <a:sym typeface="Roboto Slab"/>
              </a:rPr>
              <a:t>Nhiệm vụ của bạn là phân tích và hệ thống hóa các giải pháp được đề xuất trong bài viết này</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Hãy thực hiện từng bước sau đây:</a:t>
            </a:r>
            <a:endParaRPr sz="1400">
              <a:solidFill>
                <a:srgbClr val="FF0000"/>
              </a:solidFill>
              <a:latin typeface="Roboto Slab"/>
              <a:ea typeface="Roboto Slab"/>
              <a:cs typeface="Roboto Slab"/>
              <a:sym typeface="Roboto Slab"/>
            </a:endParaRPr>
          </a:p>
          <a:p>
            <a:pPr indent="-317500" lvl="1" marL="628650" rtl="0" algn="just">
              <a:lnSpc>
                <a:spcPct val="150000"/>
              </a:lnSpc>
              <a:spcBef>
                <a:spcPts val="0"/>
              </a:spcBef>
              <a:spcAft>
                <a:spcPts val="0"/>
              </a:spcAft>
              <a:buClr>
                <a:srgbClr val="0000FF"/>
              </a:buClr>
              <a:buSzPts val="1400"/>
              <a:buFont typeface="Roboto Slab"/>
              <a:buChar char="○"/>
            </a:pPr>
            <a:r>
              <a:rPr lang="en" sz="1400">
                <a:solidFill>
                  <a:srgbClr val="FF0000"/>
                </a:solidFill>
                <a:latin typeface="Roboto Slab"/>
                <a:ea typeface="Roboto Slab"/>
                <a:cs typeface="Roboto Slab"/>
                <a:sym typeface="Roboto Slab"/>
              </a:rPr>
              <a:t>Đọc và tóm tắt ngắn gọn nội dung chính của bài tham luận.</a:t>
            </a:r>
            <a:endParaRPr>
              <a:solidFill>
                <a:srgbClr val="FF0000"/>
              </a:solidFill>
              <a:latin typeface="Roboto Slab"/>
              <a:ea typeface="Roboto Slab"/>
              <a:cs typeface="Roboto Slab"/>
              <a:sym typeface="Roboto Slab"/>
            </a:endParaRPr>
          </a:p>
          <a:p>
            <a:pPr indent="-317500" lvl="1" marL="628650" rtl="0" algn="just">
              <a:lnSpc>
                <a:spcPct val="150000"/>
              </a:lnSpc>
              <a:spcBef>
                <a:spcPts val="0"/>
              </a:spcBef>
              <a:spcAft>
                <a:spcPts val="0"/>
              </a:spcAft>
              <a:buClr>
                <a:srgbClr val="0000FF"/>
              </a:buClr>
              <a:buSzPts val="1400"/>
              <a:buFont typeface="Roboto Slab"/>
              <a:buChar char="○"/>
            </a:pPr>
            <a:r>
              <a:rPr lang="en" sz="1400">
                <a:solidFill>
                  <a:srgbClr val="FF0000"/>
                </a:solidFill>
                <a:latin typeface="Roboto Slab"/>
                <a:ea typeface="Roboto Slab"/>
                <a:cs typeface="Roboto Slab"/>
                <a:sym typeface="Roboto Slab"/>
              </a:rPr>
              <a:t>Xác định các vấn đề/thực trạng đang được đề cập trong bài.</a:t>
            </a:r>
            <a:endParaRPr>
              <a:solidFill>
                <a:srgbClr val="FF0000"/>
              </a:solidFill>
              <a:latin typeface="Roboto Slab"/>
              <a:ea typeface="Roboto Slab"/>
              <a:cs typeface="Roboto Slab"/>
              <a:sym typeface="Roboto Slab"/>
            </a:endParaRPr>
          </a:p>
          <a:p>
            <a:pPr indent="-317500" lvl="1" marL="628650" rtl="0" algn="just">
              <a:lnSpc>
                <a:spcPct val="150000"/>
              </a:lnSpc>
              <a:spcBef>
                <a:spcPts val="0"/>
              </a:spcBef>
              <a:spcAft>
                <a:spcPts val="0"/>
              </a:spcAft>
              <a:buClr>
                <a:srgbClr val="0000FF"/>
              </a:buClr>
              <a:buSzPts val="1400"/>
              <a:buFont typeface="Roboto Slab"/>
              <a:buChar char="○"/>
            </a:pPr>
            <a:r>
              <a:rPr lang="en" sz="1400">
                <a:solidFill>
                  <a:srgbClr val="FF0000"/>
                </a:solidFill>
                <a:latin typeface="Roboto Slab"/>
                <a:ea typeface="Roboto Slab"/>
                <a:cs typeface="Roboto Slab"/>
                <a:sym typeface="Roboto Slab"/>
              </a:rPr>
              <a:t>Liệt kê tất cả các giải pháp được tác giả đưa ra.</a:t>
            </a:r>
            <a:endParaRPr sz="1400">
              <a:solidFill>
                <a:srgbClr val="FF0000"/>
              </a:solidFill>
              <a:latin typeface="Roboto Slab"/>
              <a:ea typeface="Roboto Slab"/>
              <a:cs typeface="Roboto Slab"/>
              <a:sym typeface="Roboto Slab"/>
            </a:endParaRPr>
          </a:p>
          <a:p>
            <a:pPr indent="-317500" lvl="1" marL="628650" rtl="0" algn="just">
              <a:lnSpc>
                <a:spcPct val="150000"/>
              </a:lnSpc>
              <a:spcBef>
                <a:spcPts val="0"/>
              </a:spcBef>
              <a:spcAft>
                <a:spcPts val="0"/>
              </a:spcAft>
              <a:buClr>
                <a:srgbClr val="0000FF"/>
              </a:buClr>
              <a:buSzPts val="1400"/>
              <a:buFont typeface="Roboto Slab"/>
              <a:buChar char="○"/>
            </a:pPr>
            <a:r>
              <a:rPr lang="en" sz="1400">
                <a:solidFill>
                  <a:srgbClr val="FF0000"/>
                </a:solidFill>
                <a:latin typeface="Roboto Slab"/>
                <a:ea typeface="Roboto Slab"/>
                <a:cs typeface="Roboto Slab"/>
                <a:sym typeface="Roboto Slab"/>
              </a:rPr>
              <a:t>Phân loại các giải pháp đó thành từng</a:t>
            </a:r>
            <a:endParaRPr sz="1400">
              <a:solidFill>
                <a:srgbClr val="FF0000"/>
              </a:solidFill>
              <a:latin typeface="Roboto Slab"/>
              <a:ea typeface="Roboto Slab"/>
              <a:cs typeface="Roboto Slab"/>
              <a:sym typeface="Roboto Slab"/>
            </a:endParaRPr>
          </a:p>
          <a:p>
            <a:pPr indent="-317500" lvl="1" marL="628650" rtl="0" algn="just">
              <a:lnSpc>
                <a:spcPct val="150000"/>
              </a:lnSpc>
              <a:spcBef>
                <a:spcPts val="0"/>
              </a:spcBef>
              <a:spcAft>
                <a:spcPts val="0"/>
              </a:spcAft>
              <a:buClr>
                <a:srgbClr val="0000FF"/>
              </a:buClr>
              <a:buSzPts val="1400"/>
              <a:buFont typeface="Roboto Slab"/>
              <a:buChar char="○"/>
            </a:pPr>
            <a:r>
              <a:rPr lang="en" sz="1400">
                <a:solidFill>
                  <a:srgbClr val="FF0000"/>
                </a:solidFill>
                <a:latin typeface="Roboto Slab"/>
                <a:ea typeface="Roboto Slab"/>
                <a:cs typeface="Roboto Slab"/>
                <a:sym typeface="Roboto Slab"/>
              </a:rPr>
              <a:t>Cuối cùng, tổng hợp lại và trình bày dưới dạng một bảng gồm 3 cột:</a:t>
            </a:r>
            <a:r>
              <a:rPr lang="en">
                <a:solidFill>
                  <a:srgbClr val="FF0000"/>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'STT', 'Nhóm giải pháp', 'Nội dung chi tiết'."</a:t>
            </a:r>
            <a:endParaRPr sz="1400">
              <a:solidFill>
                <a:srgbClr val="FF0000"/>
              </a:solidFill>
              <a:latin typeface="Roboto Slab"/>
              <a:ea typeface="Roboto Slab"/>
              <a:cs typeface="Roboto Slab"/>
              <a:sym typeface="Roboto Slab"/>
            </a:endParaRPr>
          </a:p>
        </p:txBody>
      </p:sp>
      <p:sp>
        <p:nvSpPr>
          <p:cNvPr id="525" name="Google Shape;525;p41"/>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1"/>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27" name="Google Shape;527;p41"/>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28" name="Google Shape;528;p41"/>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529" name="Google Shape;529;p41"/>
          <p:cNvSpPr txBox="1"/>
          <p:nvPr/>
        </p:nvSpPr>
        <p:spPr>
          <a:xfrm>
            <a:off x="2559230" y="4474567"/>
            <a:ext cx="4581300" cy="276900"/>
          </a:xfrm>
          <a:prstGeom prst="rect">
            <a:avLst/>
          </a:prstGeom>
          <a:noFill/>
          <a:ln>
            <a:noFill/>
          </a:ln>
        </p:spPr>
        <p:txBody>
          <a:bodyPr anchorCtr="0" anchor="t" bIns="45700" lIns="91425" spcFirstLastPara="1" rIns="91425" wrap="square" tIns="45700">
            <a:spAutoFit/>
          </a:bodyPr>
          <a:lstStyle/>
          <a:p>
            <a:pPr indent="0" lvl="0" marL="69850" marR="0" rtl="0" algn="just">
              <a:lnSpc>
                <a:spcPct val="130000"/>
              </a:lnSpc>
              <a:spcBef>
                <a:spcPts val="0"/>
              </a:spcBef>
              <a:spcAft>
                <a:spcPts val="0"/>
              </a:spcAft>
              <a:buClr>
                <a:srgbClr val="000000"/>
              </a:buClr>
              <a:buSzPts val="1200"/>
              <a:buFont typeface="Arial"/>
              <a:buNone/>
            </a:pPr>
            <a:r>
              <a:rPr b="1" i="0" lang="en" sz="1200" u="none" cap="none" strike="noStrike">
                <a:solidFill>
                  <a:srgbClr val="FF0000"/>
                </a:solidFill>
                <a:latin typeface="Roboto Slab"/>
                <a:ea typeface="Roboto Slab"/>
                <a:cs typeface="Roboto Slab"/>
                <a:sym typeface="Roboto Slab"/>
              </a:rPr>
              <a:t>Yêu cầu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00AA"/>
                </a:solidFill>
                <a:latin typeface="Roboto Slab"/>
                <a:ea typeface="Roboto Slab"/>
                <a:cs typeface="Roboto Slab"/>
                <a:sym typeface="Roboto Slab"/>
              </a:rPr>
              <a:t>Mục tiêu</a:t>
            </a:r>
            <a:r>
              <a:rPr b="0" i="0" lang="en" sz="1200" u="none" cap="none" strike="noStrike">
                <a:solidFill>
                  <a:srgbClr val="0000AA"/>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803D"/>
                </a:solidFill>
                <a:latin typeface="Roboto Slab"/>
                <a:ea typeface="Roboto Slab"/>
                <a:cs typeface="Roboto Slab"/>
                <a:sym typeface="Roboto Slab"/>
              </a:rPr>
              <a:t>Bối cảnh</a:t>
            </a:r>
            <a:r>
              <a:rPr b="0" i="0" lang="en" sz="1200" u="none" cap="none" strike="noStrike">
                <a:solidFill>
                  <a:schemeClr val="dk1"/>
                </a:solidFill>
                <a:latin typeface="Roboto Slab"/>
                <a:ea typeface="Roboto Slab"/>
                <a:cs typeface="Roboto Slab"/>
                <a:sym typeface="Roboto Slab"/>
              </a:rPr>
              <a:t> – </a:t>
            </a:r>
            <a:r>
              <a:rPr b="1" i="0" lang="en" sz="1200" u="none" cap="none" strike="noStrike">
                <a:solidFill>
                  <a:srgbClr val="9900FF"/>
                </a:solidFill>
                <a:latin typeface="Roboto Slab"/>
                <a:ea typeface="Roboto Slab"/>
                <a:cs typeface="Roboto Slab"/>
                <a:sym typeface="Roboto Slab"/>
              </a:rPr>
              <a:t>Vai trò</a:t>
            </a:r>
            <a:r>
              <a:rPr b="1" i="0" lang="en" sz="1200" u="none" cap="none" strike="noStrike">
                <a:solidFill>
                  <a:schemeClr val="dk1"/>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rgbClr val="980000"/>
                </a:solidFill>
                <a:latin typeface="Roboto Slab"/>
                <a:ea typeface="Roboto Slab"/>
                <a:cs typeface="Roboto Slab"/>
                <a:sym typeface="Roboto Slab"/>
              </a:rPr>
              <a:t>Dữ liệu đầu vào</a:t>
            </a:r>
            <a:endParaRPr b="0" i="0" sz="1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2"/>
          <p:cNvSpPr txBox="1"/>
          <p:nvPr>
            <p:ph type="title"/>
          </p:nvPr>
        </p:nvSpPr>
        <p:spPr>
          <a:xfrm>
            <a:off x="311700" y="224175"/>
            <a:ext cx="6001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Hướng dẫn từng bước</a:t>
            </a:r>
            <a:endParaRPr b="1">
              <a:solidFill>
                <a:srgbClr val="0000AA"/>
              </a:solidFill>
              <a:latin typeface="Roboto Slab"/>
              <a:ea typeface="Roboto Slab"/>
              <a:cs typeface="Roboto Slab"/>
              <a:sym typeface="Roboto Slab"/>
            </a:endParaRPr>
          </a:p>
        </p:txBody>
      </p:sp>
      <p:sp>
        <p:nvSpPr>
          <p:cNvPr id="535" name="Google Shape;535;p42"/>
          <p:cNvSpPr txBox="1"/>
          <p:nvPr>
            <p:ph idx="1" type="body"/>
          </p:nvPr>
        </p:nvSpPr>
        <p:spPr>
          <a:xfrm>
            <a:off x="311700" y="934388"/>
            <a:ext cx="3310500" cy="3942300"/>
          </a:xfrm>
          <a:prstGeom prst="rect">
            <a:avLst/>
          </a:prstGeom>
          <a:noFill/>
          <a:ln>
            <a:noFill/>
          </a:ln>
        </p:spPr>
        <p:txBody>
          <a:bodyPr anchorCtr="0" anchor="t" bIns="91425" lIns="91425" spcFirstLastPara="1" rIns="91425" wrap="square" tIns="91425">
            <a:noAutofit/>
          </a:bodyPr>
          <a:lstStyle/>
          <a:p>
            <a:pPr indent="0" lvl="0" marL="0" rtl="0" algn="just">
              <a:lnSpc>
                <a:spcPct val="130000"/>
              </a:lnSpc>
              <a:spcBef>
                <a:spcPts val="0"/>
              </a:spcBef>
              <a:spcAft>
                <a:spcPts val="0"/>
              </a:spcAft>
              <a:buSzPts val="1800"/>
              <a:buNone/>
            </a:pPr>
            <a:r>
              <a:rPr b="1" lang="en" sz="1200">
                <a:solidFill>
                  <a:schemeClr val="dk1"/>
                </a:solidFill>
                <a:latin typeface="Roboto Slab"/>
                <a:ea typeface="Roboto Slab"/>
                <a:cs typeface="Roboto Slab"/>
                <a:sym typeface="Roboto Slab"/>
              </a:rPr>
              <a:t>Ví dụ</a:t>
            </a:r>
            <a:r>
              <a:rPr lang="en" sz="1200">
                <a:solidFill>
                  <a:schemeClr val="dk1"/>
                </a:solidFill>
                <a:latin typeface="Roboto Slab"/>
                <a:ea typeface="Roboto Slab"/>
                <a:cs typeface="Roboto Slab"/>
                <a:sym typeface="Roboto Slab"/>
              </a:rPr>
              <a:t>: "</a:t>
            </a:r>
            <a:r>
              <a:rPr lang="en" sz="1200">
                <a:solidFill>
                  <a:srgbClr val="980000"/>
                </a:solidFill>
                <a:latin typeface="Roboto Slab"/>
                <a:ea typeface="Roboto Slab"/>
                <a:cs typeface="Roboto Slab"/>
                <a:sym typeface="Roboto Slab"/>
              </a:rPr>
              <a:t>Tôi sẽ cung cấp cho bạn một bài tham luận</a:t>
            </a:r>
            <a:r>
              <a:rPr lang="en" sz="1200">
                <a:solidFill>
                  <a:schemeClr val="dk1"/>
                </a:solidFill>
                <a:latin typeface="Roboto Slab"/>
                <a:ea typeface="Roboto Slab"/>
                <a:cs typeface="Roboto Slab"/>
                <a:sym typeface="Roboto Slab"/>
              </a:rPr>
              <a:t>. </a:t>
            </a:r>
            <a:r>
              <a:rPr lang="en" sz="1200">
                <a:solidFill>
                  <a:srgbClr val="0000AA"/>
                </a:solidFill>
                <a:latin typeface="Roboto Slab"/>
                <a:ea typeface="Roboto Slab"/>
                <a:cs typeface="Roboto Slab"/>
                <a:sym typeface="Roboto Slab"/>
              </a:rPr>
              <a:t>Nhiệm vụ của bạn là phân tích và hệ thống hóa các giải pháp được đề xuất trong bài viết này</a:t>
            </a:r>
            <a:r>
              <a:rPr lang="en" sz="1200">
                <a:solidFill>
                  <a:schemeClr val="dk1"/>
                </a:solidFill>
                <a:latin typeface="Roboto Slab"/>
                <a:ea typeface="Roboto Slab"/>
                <a:cs typeface="Roboto Slab"/>
                <a:sym typeface="Roboto Slab"/>
              </a:rPr>
              <a:t>. </a:t>
            </a:r>
            <a:r>
              <a:rPr lang="en" sz="1200">
                <a:solidFill>
                  <a:srgbClr val="FF0000"/>
                </a:solidFill>
                <a:latin typeface="Roboto Slab"/>
                <a:ea typeface="Roboto Slab"/>
                <a:cs typeface="Roboto Slab"/>
                <a:sym typeface="Roboto Slab"/>
              </a:rPr>
              <a:t>Hãy thực hiện từng bước sau đây:</a:t>
            </a:r>
            <a:endParaRPr sz="1200">
              <a:solidFill>
                <a:srgbClr val="FF0000"/>
              </a:solidFill>
              <a:latin typeface="Roboto Slab"/>
              <a:ea typeface="Roboto Slab"/>
              <a:cs typeface="Roboto Slab"/>
              <a:sym typeface="Roboto Slab"/>
            </a:endParaRPr>
          </a:p>
          <a:p>
            <a:pPr indent="-177800" lvl="1" marL="271463" rtl="0" algn="just">
              <a:lnSpc>
                <a:spcPct val="130000"/>
              </a:lnSpc>
              <a:spcBef>
                <a:spcPts val="0"/>
              </a:spcBef>
              <a:spcAft>
                <a:spcPts val="0"/>
              </a:spcAft>
              <a:buClr>
                <a:srgbClr val="0000FF"/>
              </a:buClr>
              <a:buSzPts val="1400"/>
              <a:buFont typeface="Roboto Slab"/>
              <a:buChar char="○"/>
            </a:pPr>
            <a:r>
              <a:rPr lang="en" sz="1200">
                <a:solidFill>
                  <a:srgbClr val="FF0000"/>
                </a:solidFill>
                <a:latin typeface="Roboto Slab"/>
                <a:ea typeface="Roboto Slab"/>
                <a:cs typeface="Roboto Slab"/>
                <a:sym typeface="Roboto Slab"/>
              </a:rPr>
              <a:t>Đọc và tóm tắt ngắn gọn nội dung chính của bài tham luận.</a:t>
            </a:r>
            <a:endParaRPr sz="1200">
              <a:solidFill>
                <a:srgbClr val="FF0000"/>
              </a:solidFill>
              <a:latin typeface="Roboto Slab"/>
              <a:ea typeface="Roboto Slab"/>
              <a:cs typeface="Roboto Slab"/>
              <a:sym typeface="Roboto Slab"/>
            </a:endParaRPr>
          </a:p>
          <a:p>
            <a:pPr indent="-177800" lvl="1" marL="271463" rtl="0" algn="just">
              <a:lnSpc>
                <a:spcPct val="130000"/>
              </a:lnSpc>
              <a:spcBef>
                <a:spcPts val="0"/>
              </a:spcBef>
              <a:spcAft>
                <a:spcPts val="0"/>
              </a:spcAft>
              <a:buClr>
                <a:srgbClr val="0000FF"/>
              </a:buClr>
              <a:buSzPts val="1400"/>
              <a:buFont typeface="Roboto Slab"/>
              <a:buChar char="○"/>
            </a:pPr>
            <a:r>
              <a:rPr lang="en" sz="1200">
                <a:solidFill>
                  <a:srgbClr val="FF0000"/>
                </a:solidFill>
                <a:latin typeface="Roboto Slab"/>
                <a:ea typeface="Roboto Slab"/>
                <a:cs typeface="Roboto Slab"/>
                <a:sym typeface="Roboto Slab"/>
              </a:rPr>
              <a:t>Xác định các vấn đề/thực trạng đang được đề cập trong bài.</a:t>
            </a:r>
            <a:endParaRPr sz="1200">
              <a:solidFill>
                <a:srgbClr val="FF0000"/>
              </a:solidFill>
              <a:latin typeface="Roboto Slab"/>
              <a:ea typeface="Roboto Slab"/>
              <a:cs typeface="Roboto Slab"/>
              <a:sym typeface="Roboto Slab"/>
            </a:endParaRPr>
          </a:p>
          <a:p>
            <a:pPr indent="-177800" lvl="1" marL="271463" rtl="0" algn="just">
              <a:lnSpc>
                <a:spcPct val="130000"/>
              </a:lnSpc>
              <a:spcBef>
                <a:spcPts val="0"/>
              </a:spcBef>
              <a:spcAft>
                <a:spcPts val="0"/>
              </a:spcAft>
              <a:buClr>
                <a:srgbClr val="0000FF"/>
              </a:buClr>
              <a:buSzPts val="1400"/>
              <a:buFont typeface="Roboto Slab"/>
              <a:buChar char="○"/>
            </a:pPr>
            <a:r>
              <a:rPr lang="en" sz="1200">
                <a:solidFill>
                  <a:srgbClr val="FF0000"/>
                </a:solidFill>
                <a:latin typeface="Roboto Slab"/>
                <a:ea typeface="Roboto Slab"/>
                <a:cs typeface="Roboto Slab"/>
                <a:sym typeface="Roboto Slab"/>
              </a:rPr>
              <a:t>Liệt kê tất cả các giải pháp đưa ra.</a:t>
            </a:r>
            <a:endParaRPr sz="1200">
              <a:solidFill>
                <a:srgbClr val="FF0000"/>
              </a:solidFill>
              <a:latin typeface="Roboto Slab"/>
              <a:ea typeface="Roboto Slab"/>
              <a:cs typeface="Roboto Slab"/>
              <a:sym typeface="Roboto Slab"/>
            </a:endParaRPr>
          </a:p>
          <a:p>
            <a:pPr indent="-177800" lvl="1" marL="271463" rtl="0" algn="just">
              <a:lnSpc>
                <a:spcPct val="130000"/>
              </a:lnSpc>
              <a:spcBef>
                <a:spcPts val="0"/>
              </a:spcBef>
              <a:spcAft>
                <a:spcPts val="0"/>
              </a:spcAft>
              <a:buClr>
                <a:srgbClr val="0000FF"/>
              </a:buClr>
              <a:buSzPts val="1400"/>
              <a:buFont typeface="Roboto Slab"/>
              <a:buChar char="○"/>
            </a:pPr>
            <a:r>
              <a:rPr lang="en" sz="1200">
                <a:solidFill>
                  <a:srgbClr val="FF0000"/>
                </a:solidFill>
                <a:latin typeface="Roboto Slab"/>
                <a:ea typeface="Roboto Slab"/>
                <a:cs typeface="Roboto Slab"/>
                <a:sym typeface="Roboto Slab"/>
              </a:rPr>
              <a:t>Phân loại các giải pháp đó thành từng</a:t>
            </a:r>
            <a:endParaRPr sz="1200">
              <a:solidFill>
                <a:srgbClr val="FF0000"/>
              </a:solidFill>
              <a:latin typeface="Roboto Slab"/>
              <a:ea typeface="Roboto Slab"/>
              <a:cs typeface="Roboto Slab"/>
              <a:sym typeface="Roboto Slab"/>
            </a:endParaRPr>
          </a:p>
          <a:p>
            <a:pPr indent="-177800" lvl="1" marL="271463" rtl="0" algn="just">
              <a:lnSpc>
                <a:spcPct val="130000"/>
              </a:lnSpc>
              <a:spcBef>
                <a:spcPts val="0"/>
              </a:spcBef>
              <a:spcAft>
                <a:spcPts val="0"/>
              </a:spcAft>
              <a:buClr>
                <a:srgbClr val="0000FF"/>
              </a:buClr>
              <a:buSzPts val="1400"/>
              <a:buFont typeface="Roboto Slab"/>
              <a:buChar char="○"/>
            </a:pPr>
            <a:r>
              <a:rPr lang="en" sz="1200">
                <a:solidFill>
                  <a:srgbClr val="FF0000"/>
                </a:solidFill>
                <a:latin typeface="Roboto Slab"/>
                <a:ea typeface="Roboto Slab"/>
                <a:cs typeface="Roboto Slab"/>
                <a:sym typeface="Roboto Slab"/>
              </a:rPr>
              <a:t>Cuối cùng, tổng hợp lại và trình bày dưới dạng một bảng gồm 3 cột: 'STT', 'Nhóm giải pháp', 'Nội dung chi tiết'."</a:t>
            </a:r>
            <a:endParaRPr sz="1200">
              <a:solidFill>
                <a:srgbClr val="FF0000"/>
              </a:solidFill>
              <a:latin typeface="Roboto Slab"/>
              <a:ea typeface="Roboto Slab"/>
              <a:cs typeface="Roboto Slab"/>
              <a:sym typeface="Roboto Slab"/>
            </a:endParaRPr>
          </a:p>
        </p:txBody>
      </p:sp>
      <p:sp>
        <p:nvSpPr>
          <p:cNvPr id="536" name="Google Shape;536;p42"/>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2"/>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38" name="Google Shape;538;p42"/>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39" name="Google Shape;539;p42"/>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descr="A screenshot of a computer&#10;&#10;AI-generated content may be incorrect." id="540" name="Google Shape;540;p42"/>
          <p:cNvPicPr preferRelativeResize="0"/>
          <p:nvPr/>
        </p:nvPicPr>
        <p:blipFill rotWithShape="1">
          <a:blip r:embed="rId3">
            <a:alphaModFix/>
          </a:blip>
          <a:srcRect b="0" l="0" r="0" t="0"/>
          <a:stretch/>
        </p:blipFill>
        <p:spPr>
          <a:xfrm>
            <a:off x="3691910" y="1124712"/>
            <a:ext cx="5329233" cy="342415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3"/>
          <p:cNvSpPr txBox="1"/>
          <p:nvPr>
            <p:ph type="title"/>
          </p:nvPr>
        </p:nvSpPr>
        <p:spPr>
          <a:xfrm>
            <a:off x="311700" y="224175"/>
            <a:ext cx="5865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Phân tích đa chiều</a:t>
            </a:r>
            <a:endParaRPr b="1">
              <a:solidFill>
                <a:srgbClr val="0000AA"/>
              </a:solidFill>
              <a:latin typeface="Roboto Slab"/>
              <a:ea typeface="Roboto Slab"/>
              <a:cs typeface="Roboto Slab"/>
              <a:sym typeface="Roboto Slab"/>
            </a:endParaRPr>
          </a:p>
        </p:txBody>
      </p:sp>
      <p:sp>
        <p:nvSpPr>
          <p:cNvPr id="546" name="Google Shape;546;p43"/>
          <p:cNvSpPr txBox="1"/>
          <p:nvPr>
            <p:ph idx="1" type="body"/>
          </p:nvPr>
        </p:nvSpPr>
        <p:spPr>
          <a:xfrm>
            <a:off x="311700" y="840500"/>
            <a:ext cx="3304800" cy="3942300"/>
          </a:xfrm>
          <a:prstGeom prst="rect">
            <a:avLst/>
          </a:prstGeom>
          <a:noFill/>
          <a:ln>
            <a:noFill/>
          </a:ln>
        </p:spPr>
        <p:txBody>
          <a:bodyPr anchorCtr="0" anchor="t" bIns="91425" lIns="91425" spcFirstLastPara="1" rIns="91425" wrap="square" tIns="91425">
            <a:noAutofit/>
          </a:bodyPr>
          <a:lstStyle/>
          <a:p>
            <a:pPr indent="0" lvl="0" marL="139700" rtl="0" algn="just">
              <a:lnSpc>
                <a:spcPct val="150000"/>
              </a:lnSpc>
              <a:spcBef>
                <a:spcPts val="0"/>
              </a:spcBef>
              <a:spcAft>
                <a:spcPts val="0"/>
              </a:spcAft>
              <a:buClr>
                <a:schemeClr val="dk1"/>
              </a:buClr>
              <a:buSzPts val="1400"/>
              <a:buNone/>
            </a:pPr>
            <a:r>
              <a:rPr b="1" lang="en" sz="1400">
                <a:solidFill>
                  <a:schemeClr val="dk1"/>
                </a:solidFill>
                <a:latin typeface="Roboto Slab"/>
                <a:ea typeface="Roboto Slab"/>
                <a:cs typeface="Roboto Slab"/>
                <a:sym typeface="Roboto Slab"/>
              </a:rPr>
              <a:t>Mô tả</a:t>
            </a:r>
            <a:r>
              <a:rPr lang="en" sz="1400">
                <a:solidFill>
                  <a:schemeClr val="dk1"/>
                </a:solidFill>
                <a:latin typeface="Roboto Slab"/>
                <a:ea typeface="Roboto Slab"/>
                <a:cs typeface="Roboto Slab"/>
                <a:sym typeface="Roboto Slab"/>
              </a:rPr>
              <a:t>: Yêu cầu ChatGPT phân tích và tạo ra </a:t>
            </a:r>
            <a:r>
              <a:rPr b="1" lang="en" sz="1400">
                <a:solidFill>
                  <a:schemeClr val="dk1"/>
                </a:solidFill>
                <a:latin typeface="Roboto Slab"/>
                <a:ea typeface="Roboto Slab"/>
                <a:cs typeface="Roboto Slab"/>
                <a:sym typeface="Roboto Slab"/>
              </a:rPr>
              <a:t>nhiều câu trả lời theo các góc nhìn khác nhau </a:t>
            </a:r>
            <a:r>
              <a:rPr lang="en" sz="1400">
                <a:solidFill>
                  <a:schemeClr val="dk1"/>
                </a:solidFill>
                <a:latin typeface="Roboto Slab"/>
                <a:ea typeface="Roboto Slab"/>
                <a:cs typeface="Roboto Slab"/>
                <a:sym typeface="Roboto Slab"/>
              </a:rPr>
              <a:t>cho </a:t>
            </a:r>
            <a:r>
              <a:rPr b="1" lang="en" sz="1400">
                <a:solidFill>
                  <a:schemeClr val="dk1"/>
                </a:solidFill>
                <a:latin typeface="Roboto Slab"/>
                <a:ea typeface="Roboto Slab"/>
                <a:cs typeface="Roboto Slab"/>
                <a:sym typeface="Roboto Slab"/>
              </a:rPr>
              <a:t>cùng một câu hỏi</a:t>
            </a:r>
            <a:r>
              <a:rPr lang="en" sz="1400">
                <a:solidFill>
                  <a:schemeClr val="dk1"/>
                </a:solidFill>
                <a:latin typeface="Roboto Slab"/>
                <a:ea typeface="Roboto Slab"/>
                <a:cs typeface="Roboto Slab"/>
                <a:sym typeface="Roboto Slab"/>
              </a:rPr>
              <a:t>.</a:t>
            </a:r>
            <a:endParaRPr sz="1400" strike="sngStrike">
              <a:solidFill>
                <a:srgbClr val="FF0000"/>
              </a:solidFill>
              <a:latin typeface="Roboto Slab"/>
              <a:ea typeface="Roboto Slab"/>
              <a:cs typeface="Roboto Slab"/>
              <a:sym typeface="Roboto Slab"/>
            </a:endParaRPr>
          </a:p>
          <a:p>
            <a:pPr indent="0" lvl="0" marL="139700" rtl="0" algn="just">
              <a:lnSpc>
                <a:spcPct val="150000"/>
              </a:lnSpc>
              <a:spcBef>
                <a:spcPts val="0"/>
              </a:spcBef>
              <a:spcAft>
                <a:spcPts val="0"/>
              </a:spcAft>
              <a:buClr>
                <a:schemeClr val="dk1"/>
              </a:buClr>
              <a:buSzPts val="1400"/>
              <a:buNone/>
            </a:pPr>
            <a:r>
              <a:rPr b="1" lang="en" sz="1400">
                <a:solidFill>
                  <a:schemeClr val="dk1"/>
                </a:solidFill>
                <a:latin typeface="Roboto Slab"/>
                <a:ea typeface="Roboto Slab"/>
                <a:cs typeface="Roboto Slab"/>
                <a:sym typeface="Roboto Slab"/>
              </a:rPr>
              <a:t>Ví dụ: </a:t>
            </a:r>
            <a:r>
              <a:rPr lang="en" sz="1400">
                <a:solidFill>
                  <a:srgbClr val="0000AA"/>
                </a:solidFill>
                <a:latin typeface="Roboto Slab"/>
                <a:ea typeface="Roboto Slab"/>
                <a:cs typeface="Roboto Slab"/>
                <a:sym typeface="Roboto Slab"/>
              </a:rPr>
              <a:t>Tôi muốn hiểu rõ hơn về những điểm mới của Nghị quyết 57-NQ/TW ngày 22/12/2024 của Bộ Chính trị</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Hãy tạo các câu trả lời khác nhau, tập trung vào các góc nhìn khác nhau</a:t>
            </a:r>
            <a:r>
              <a:rPr lang="en" sz="1400">
                <a:solidFill>
                  <a:schemeClr val="dk1"/>
                </a:solidFill>
                <a:latin typeface="Roboto Slab"/>
                <a:ea typeface="Roboto Slab"/>
                <a:cs typeface="Roboto Slab"/>
                <a:sym typeface="Roboto Slab"/>
              </a:rPr>
              <a:t>. </a:t>
            </a:r>
            <a:endParaRPr b="1" sz="1400">
              <a:solidFill>
                <a:schemeClr val="dk1"/>
              </a:solidFill>
              <a:latin typeface="Roboto Slab"/>
              <a:ea typeface="Roboto Slab"/>
              <a:cs typeface="Roboto Slab"/>
              <a:sym typeface="Roboto Slab"/>
            </a:endParaRPr>
          </a:p>
        </p:txBody>
      </p:sp>
      <p:sp>
        <p:nvSpPr>
          <p:cNvPr id="547" name="Google Shape;547;p43"/>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3"/>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49" name="Google Shape;549;p43"/>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50" name="Google Shape;550;p43"/>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551" name="Google Shape;551;p43"/>
          <p:cNvSpPr txBox="1"/>
          <p:nvPr/>
        </p:nvSpPr>
        <p:spPr>
          <a:xfrm>
            <a:off x="448375" y="4233075"/>
            <a:ext cx="2818500" cy="517200"/>
          </a:xfrm>
          <a:prstGeom prst="rect">
            <a:avLst/>
          </a:prstGeom>
          <a:noFill/>
          <a:ln>
            <a:noFill/>
          </a:ln>
        </p:spPr>
        <p:txBody>
          <a:bodyPr anchorCtr="0" anchor="t" bIns="45700" lIns="91425" spcFirstLastPara="1" rIns="91425" wrap="square" tIns="45700">
            <a:spAutoFit/>
          </a:bodyPr>
          <a:lstStyle/>
          <a:p>
            <a:pPr indent="0" lvl="0" marL="69850" marR="0" rtl="0" algn="ctr">
              <a:lnSpc>
                <a:spcPct val="130000"/>
              </a:lnSpc>
              <a:spcBef>
                <a:spcPts val="0"/>
              </a:spcBef>
              <a:spcAft>
                <a:spcPts val="0"/>
              </a:spcAft>
              <a:buClr>
                <a:srgbClr val="000000"/>
              </a:buClr>
              <a:buSzPts val="1200"/>
              <a:buFont typeface="Arial"/>
              <a:buNone/>
            </a:pPr>
            <a:r>
              <a:rPr b="1" i="0" lang="en" sz="1200" u="none" cap="none" strike="noStrike">
                <a:solidFill>
                  <a:srgbClr val="FF0000"/>
                </a:solidFill>
                <a:latin typeface="Roboto Slab"/>
                <a:ea typeface="Roboto Slab"/>
                <a:cs typeface="Roboto Slab"/>
                <a:sym typeface="Roboto Slab"/>
              </a:rPr>
              <a:t>Yêu cầu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00AA"/>
                </a:solidFill>
                <a:latin typeface="Roboto Slab"/>
                <a:ea typeface="Roboto Slab"/>
                <a:cs typeface="Roboto Slab"/>
                <a:sym typeface="Roboto Slab"/>
              </a:rPr>
              <a:t>Mục tiêu</a:t>
            </a:r>
            <a:r>
              <a:rPr b="0" i="0" lang="en" sz="1200" u="none" cap="none" strike="noStrike">
                <a:solidFill>
                  <a:srgbClr val="0000AA"/>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803D"/>
                </a:solidFill>
                <a:latin typeface="Roboto Slab"/>
                <a:ea typeface="Roboto Slab"/>
                <a:cs typeface="Roboto Slab"/>
                <a:sym typeface="Roboto Slab"/>
              </a:rPr>
              <a:t>Bối cảnh</a:t>
            </a:r>
            <a:r>
              <a:rPr b="0" i="0" lang="en" sz="1200" u="none" cap="none" strike="noStrike">
                <a:solidFill>
                  <a:schemeClr val="dk1"/>
                </a:solidFill>
                <a:latin typeface="Roboto Slab"/>
                <a:ea typeface="Roboto Slab"/>
                <a:cs typeface="Roboto Slab"/>
                <a:sym typeface="Roboto Slab"/>
              </a:rPr>
              <a:t> </a:t>
            </a:r>
            <a:endParaRPr b="0" i="0" sz="1200" u="none" cap="none" strike="noStrike">
              <a:solidFill>
                <a:schemeClr val="dk1"/>
              </a:solidFill>
              <a:latin typeface="Roboto Slab"/>
              <a:ea typeface="Roboto Slab"/>
              <a:cs typeface="Roboto Slab"/>
              <a:sym typeface="Roboto Slab"/>
            </a:endParaRPr>
          </a:p>
          <a:p>
            <a:pPr indent="0" lvl="0" marL="69850" marR="0" rtl="0" algn="ctr">
              <a:lnSpc>
                <a:spcPct val="130000"/>
              </a:lnSpc>
              <a:spcBef>
                <a:spcPts val="0"/>
              </a:spcBef>
              <a:spcAft>
                <a:spcPts val="0"/>
              </a:spcAft>
              <a:buClr>
                <a:srgbClr val="000000"/>
              </a:buClr>
              <a:buSzPts val="1200"/>
              <a:buFont typeface="Arial"/>
              <a:buNone/>
            </a:pP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9900FF"/>
                </a:solidFill>
                <a:latin typeface="Roboto Slab"/>
                <a:ea typeface="Roboto Slab"/>
                <a:cs typeface="Roboto Slab"/>
                <a:sym typeface="Roboto Slab"/>
              </a:rPr>
              <a:t>Vai trò</a:t>
            </a:r>
            <a:r>
              <a:rPr b="1" i="0" lang="en" sz="1200" u="none" cap="none" strike="noStrike">
                <a:solidFill>
                  <a:schemeClr val="dk1"/>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rgbClr val="980000"/>
                </a:solidFill>
                <a:latin typeface="Roboto Slab"/>
                <a:ea typeface="Roboto Slab"/>
                <a:cs typeface="Roboto Slab"/>
                <a:sym typeface="Roboto Slab"/>
              </a:rPr>
              <a:t>Dữ liệu đầu vào</a:t>
            </a:r>
            <a:endParaRPr b="0" i="0" sz="1200" u="none" cap="none" strike="noStrike">
              <a:solidFill>
                <a:schemeClr val="dk1"/>
              </a:solidFill>
              <a:latin typeface="Roboto Slab"/>
              <a:ea typeface="Roboto Slab"/>
              <a:cs typeface="Roboto Slab"/>
              <a:sym typeface="Roboto Slab"/>
            </a:endParaRPr>
          </a:p>
        </p:txBody>
      </p:sp>
      <p:pic>
        <p:nvPicPr>
          <p:cNvPr id="552" name="Google Shape;552;p43" title="Screenshot 2025-09-04 at 11.12.41.png"/>
          <p:cNvPicPr preferRelativeResize="0"/>
          <p:nvPr/>
        </p:nvPicPr>
        <p:blipFill rotWithShape="1">
          <a:blip r:embed="rId3">
            <a:alphaModFix/>
          </a:blip>
          <a:srcRect b="0" l="0" r="0" t="0"/>
          <a:stretch/>
        </p:blipFill>
        <p:spPr>
          <a:xfrm>
            <a:off x="4123150" y="840512"/>
            <a:ext cx="4758284" cy="403618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Trí tuệ nhân tạo (AI) tạo sinh</a:t>
            </a:r>
            <a:endParaRPr b="1">
              <a:solidFill>
                <a:srgbClr val="0000AA"/>
              </a:solidFill>
              <a:latin typeface="Roboto Slab"/>
              <a:ea typeface="Roboto Slab"/>
              <a:cs typeface="Roboto Slab"/>
              <a:sym typeface="Roboto Slab"/>
            </a:endParaRPr>
          </a:p>
        </p:txBody>
      </p:sp>
      <p:sp>
        <p:nvSpPr>
          <p:cNvPr id="97" name="Google Shape;97;p4"/>
          <p:cNvSpPr txBox="1"/>
          <p:nvPr>
            <p:ph idx="1" type="body"/>
          </p:nvPr>
        </p:nvSpPr>
        <p:spPr>
          <a:xfrm>
            <a:off x="311700" y="1207450"/>
            <a:ext cx="5403300" cy="3633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AI tạo sinh</a:t>
            </a:r>
            <a:r>
              <a:rPr lang="en" sz="1400">
                <a:solidFill>
                  <a:schemeClr val="dk1"/>
                </a:solidFill>
                <a:latin typeface="Roboto Slab"/>
                <a:ea typeface="Roboto Slab"/>
                <a:cs typeface="Roboto Slab"/>
                <a:sym typeface="Roboto Slab"/>
              </a:rPr>
              <a:t> (ví dụ ChatGPT) là một loại trí tuệ nhân tạo đặc biệt có khả năng </a:t>
            </a:r>
            <a:r>
              <a:rPr b="1" lang="en" sz="1400">
                <a:solidFill>
                  <a:schemeClr val="dk1"/>
                </a:solidFill>
                <a:latin typeface="Roboto Slab"/>
                <a:ea typeface="Roboto Slab"/>
                <a:cs typeface="Roboto Slab"/>
                <a:sym typeface="Roboto Slab"/>
              </a:rPr>
              <a:t>tạo ra nội dung mới </a:t>
            </a:r>
            <a:r>
              <a:rPr lang="en" sz="1400">
                <a:solidFill>
                  <a:schemeClr val="dk1"/>
                </a:solidFill>
                <a:latin typeface="Roboto Slab"/>
                <a:ea typeface="Roboto Slab"/>
                <a:cs typeface="Roboto Slab"/>
                <a:sym typeface="Roboto Slab"/>
              </a:rPr>
              <a:t>thay vì chỉ phân tích và ra quyết định dựa trên dữ liệu.</a:t>
            </a:r>
            <a:endParaRPr sz="1400">
              <a:solidFill>
                <a:schemeClr val="dk1"/>
              </a:solidFill>
              <a:latin typeface="Roboto Slab"/>
              <a:ea typeface="Roboto Slab"/>
              <a:cs typeface="Roboto Slab"/>
              <a:sym typeface="Roboto Slab"/>
            </a:endParaRPr>
          </a:p>
          <a:p>
            <a:pPr indent="-317500" lvl="0" marL="457200" rtl="0" algn="l">
              <a:lnSpc>
                <a:spcPct val="15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Nội dung tạo ra có thể bao gồm</a:t>
            </a:r>
            <a:r>
              <a:rPr lang="en" sz="1400">
                <a:solidFill>
                  <a:schemeClr val="dk1"/>
                </a:solidFill>
                <a:latin typeface="Roboto Slab"/>
                <a:ea typeface="Roboto Slab"/>
                <a:cs typeface="Roboto Slab"/>
                <a:sym typeface="Roboto Slab"/>
              </a:rPr>
              <a:t>: các loại văn bản, các loại bảng biểu, hình ảnh, âm nhạc, video, chương trình máy tính...</a:t>
            </a:r>
            <a:endParaRPr sz="1400">
              <a:solidFill>
                <a:schemeClr val="dk1"/>
              </a:solidFill>
              <a:latin typeface="Roboto Slab"/>
              <a:ea typeface="Roboto Slab"/>
              <a:cs typeface="Roboto Slab"/>
              <a:sym typeface="Roboto Slab"/>
            </a:endParaRPr>
          </a:p>
          <a:p>
            <a:pPr indent="-317500" lvl="0" marL="457200" rtl="0" algn="l">
              <a:lnSpc>
                <a:spcPct val="15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Ví dụ:</a:t>
            </a:r>
            <a:endParaRPr b="1" sz="1400">
              <a:solidFill>
                <a:schemeClr val="dk1"/>
              </a:solidFill>
              <a:latin typeface="Roboto Slab"/>
              <a:ea typeface="Roboto Slab"/>
              <a:cs typeface="Roboto Slab"/>
              <a:sym typeface="Roboto Slab"/>
            </a:endParaRPr>
          </a:p>
          <a:p>
            <a:pPr indent="-317500" lvl="1" marL="742950" rtl="0" algn="l">
              <a:lnSpc>
                <a:spcPct val="150000"/>
              </a:lnSpc>
              <a:spcBef>
                <a:spcPts val="600"/>
              </a:spcBef>
              <a:spcAft>
                <a:spcPts val="0"/>
              </a:spcAft>
              <a:buClr>
                <a:schemeClr val="dk1"/>
              </a:buClr>
              <a:buSzPts val="1400"/>
              <a:buFont typeface="Roboto Slab"/>
              <a:buChar char="○"/>
            </a:pPr>
            <a:r>
              <a:rPr i="1" lang="en">
                <a:solidFill>
                  <a:schemeClr val="dk1"/>
                </a:solidFill>
                <a:latin typeface="Roboto Slab"/>
                <a:ea typeface="Roboto Slab"/>
                <a:cs typeface="Roboto Slab"/>
                <a:sym typeface="Roboto Slab"/>
              </a:rPr>
              <a:t>Văn bản</a:t>
            </a:r>
            <a:r>
              <a:rPr lang="en">
                <a:solidFill>
                  <a:schemeClr val="dk1"/>
                </a:solidFill>
                <a:latin typeface="Roboto Slab"/>
                <a:ea typeface="Roboto Slab"/>
                <a:cs typeface="Roboto Slab"/>
                <a:sym typeface="Roboto Slab"/>
              </a:rPr>
              <a:t>: Viết báo cáo, tổng hợp và tóm tắt tài liệu… </a:t>
            </a:r>
            <a:endParaRPr>
              <a:solidFill>
                <a:schemeClr val="dk1"/>
              </a:solidFill>
              <a:latin typeface="Roboto Slab"/>
              <a:ea typeface="Roboto Slab"/>
              <a:cs typeface="Roboto Slab"/>
              <a:sym typeface="Roboto Slab"/>
            </a:endParaRPr>
          </a:p>
          <a:p>
            <a:pPr indent="-317500" lvl="1" marL="742950" rtl="0" algn="l">
              <a:lnSpc>
                <a:spcPct val="150000"/>
              </a:lnSpc>
              <a:spcBef>
                <a:spcPts val="600"/>
              </a:spcBef>
              <a:spcAft>
                <a:spcPts val="0"/>
              </a:spcAft>
              <a:buClr>
                <a:schemeClr val="dk1"/>
              </a:buClr>
              <a:buSzPts val="1400"/>
              <a:buFont typeface="Roboto Slab"/>
              <a:buChar char="○"/>
            </a:pPr>
            <a:r>
              <a:rPr i="1" lang="en">
                <a:solidFill>
                  <a:schemeClr val="dk1"/>
                </a:solidFill>
                <a:latin typeface="Roboto Slab"/>
                <a:ea typeface="Roboto Slab"/>
                <a:cs typeface="Roboto Slab"/>
                <a:sym typeface="Roboto Slab"/>
              </a:rPr>
              <a:t>Hình ảnh</a:t>
            </a:r>
            <a:r>
              <a:rPr lang="en">
                <a:solidFill>
                  <a:schemeClr val="dk1"/>
                </a:solidFill>
                <a:latin typeface="Roboto Slab"/>
                <a:ea typeface="Roboto Slab"/>
                <a:cs typeface="Roboto Slab"/>
                <a:sym typeface="Roboto Slab"/>
              </a:rPr>
              <a:t>: Tạo ra bức ảnh  từ một câu mô tả đơn giản.</a:t>
            </a:r>
            <a:endParaRPr/>
          </a:p>
        </p:txBody>
      </p:sp>
      <p:sp>
        <p:nvSpPr>
          <p:cNvPr id="98" name="Google Shape;98;p4"/>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00" name="Google Shape;100;p4"/>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01" name="Google Shape;101;p4"/>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descr="Generated image" id="102" name="Google Shape;102;p4"/>
          <p:cNvPicPr preferRelativeResize="0"/>
          <p:nvPr/>
        </p:nvPicPr>
        <p:blipFill rotWithShape="1">
          <a:blip r:embed="rId3">
            <a:alphaModFix/>
          </a:blip>
          <a:srcRect b="0" l="0" r="0" t="0"/>
          <a:stretch/>
        </p:blipFill>
        <p:spPr>
          <a:xfrm>
            <a:off x="5856360" y="1479476"/>
            <a:ext cx="3089848" cy="30898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5"/>
          <p:cNvSpPr txBox="1"/>
          <p:nvPr>
            <p:ph type="title"/>
          </p:nvPr>
        </p:nvSpPr>
        <p:spPr>
          <a:xfrm>
            <a:off x="311700" y="224175"/>
            <a:ext cx="5953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Lùi lại và nhìn tổng thể</a:t>
            </a:r>
            <a:endParaRPr b="1">
              <a:solidFill>
                <a:srgbClr val="0000AA"/>
              </a:solidFill>
              <a:latin typeface="Roboto Slab"/>
              <a:ea typeface="Roboto Slab"/>
              <a:cs typeface="Roboto Slab"/>
              <a:sym typeface="Roboto Slab"/>
            </a:endParaRPr>
          </a:p>
        </p:txBody>
      </p:sp>
      <p:sp>
        <p:nvSpPr>
          <p:cNvPr id="558" name="Google Shape;558;p45"/>
          <p:cNvSpPr txBox="1"/>
          <p:nvPr>
            <p:ph idx="1" type="body"/>
          </p:nvPr>
        </p:nvSpPr>
        <p:spPr>
          <a:xfrm>
            <a:off x="311700" y="877650"/>
            <a:ext cx="8520600" cy="3942300"/>
          </a:xfrm>
          <a:prstGeom prst="rect">
            <a:avLst/>
          </a:prstGeom>
          <a:noFill/>
          <a:ln>
            <a:noFill/>
          </a:ln>
        </p:spPr>
        <p:txBody>
          <a:bodyPr anchorCtr="0" anchor="t" bIns="91425" lIns="91425" spcFirstLastPara="1" rIns="91425" wrap="square" tIns="91425">
            <a:noAutofit/>
          </a:bodyPr>
          <a:lstStyle/>
          <a:p>
            <a:pPr indent="0" lvl="0" marL="139700" rtl="0" algn="just">
              <a:lnSpc>
                <a:spcPct val="150000"/>
              </a:lnSpc>
              <a:spcBef>
                <a:spcPts val="0"/>
              </a:spcBef>
              <a:spcAft>
                <a:spcPts val="0"/>
              </a:spcAft>
              <a:buClr>
                <a:schemeClr val="dk1"/>
              </a:buClr>
              <a:buSzPts val="1400"/>
              <a:buNone/>
            </a:pPr>
            <a:r>
              <a:rPr b="1" lang="en" sz="1400">
                <a:solidFill>
                  <a:schemeClr val="dk1"/>
                </a:solidFill>
                <a:latin typeface="Roboto Slab"/>
                <a:ea typeface="Roboto Slab"/>
                <a:cs typeface="Roboto Slab"/>
                <a:sym typeface="Roboto Slab"/>
              </a:rPr>
              <a:t>Mô tả</a:t>
            </a:r>
            <a:r>
              <a:rPr lang="en" sz="1400">
                <a:solidFill>
                  <a:schemeClr val="dk1"/>
                </a:solidFill>
                <a:latin typeface="Roboto Slab"/>
                <a:ea typeface="Roboto Slab"/>
                <a:cs typeface="Roboto Slab"/>
                <a:sym typeface="Roboto Slab"/>
              </a:rPr>
              <a:t>: Yêu cầu ChatGPT lùi lại và nhìn tổng thể để hiểu các khái niệm, các nguyên lý,  các công thức chung và quan trọng trước khi giải quyết một ‘yêu cầu’ cụ thể. Kỹ thuật này giúp mô hình tránh sa vào chi tiết và đưa ra câu trả lời toàn diện hơn.</a:t>
            </a:r>
            <a:endParaRPr sz="1400">
              <a:solidFill>
                <a:schemeClr val="dk1"/>
              </a:solidFill>
              <a:latin typeface="Roboto Slab"/>
              <a:ea typeface="Roboto Slab"/>
              <a:cs typeface="Roboto Slab"/>
              <a:sym typeface="Roboto Slab"/>
            </a:endParaRPr>
          </a:p>
          <a:p>
            <a:pPr indent="0" lvl="0" marL="139700" rtl="0" algn="just">
              <a:lnSpc>
                <a:spcPct val="150000"/>
              </a:lnSpc>
              <a:spcBef>
                <a:spcPts val="0"/>
              </a:spcBef>
              <a:spcAft>
                <a:spcPts val="0"/>
              </a:spcAft>
              <a:buClr>
                <a:schemeClr val="dk1"/>
              </a:buClr>
              <a:buSzPts val="1400"/>
              <a:buNone/>
            </a:pPr>
            <a:r>
              <a:t/>
            </a:r>
            <a:endParaRPr b="1" sz="1400">
              <a:solidFill>
                <a:schemeClr val="dk1"/>
              </a:solidFill>
              <a:latin typeface="Roboto Slab"/>
              <a:ea typeface="Roboto Slab"/>
              <a:cs typeface="Roboto Slab"/>
              <a:sym typeface="Roboto Slab"/>
            </a:endParaRPr>
          </a:p>
          <a:p>
            <a:pPr indent="0" lvl="0" marL="139700" rtl="0" algn="just">
              <a:lnSpc>
                <a:spcPct val="150000"/>
              </a:lnSpc>
              <a:spcBef>
                <a:spcPts val="0"/>
              </a:spcBef>
              <a:spcAft>
                <a:spcPts val="0"/>
              </a:spcAft>
              <a:buClr>
                <a:schemeClr val="dk1"/>
              </a:buClr>
              <a:buSzPts val="1400"/>
              <a:buNone/>
            </a:pPr>
            <a:r>
              <a:rPr b="1" lang="en" sz="1400">
                <a:solidFill>
                  <a:schemeClr val="dk1"/>
                </a:solidFill>
                <a:latin typeface="Roboto Slab"/>
                <a:ea typeface="Roboto Slab"/>
                <a:cs typeface="Roboto Slab"/>
                <a:sym typeface="Roboto Slab"/>
              </a:rPr>
              <a:t>Ví dụ</a:t>
            </a:r>
            <a:r>
              <a:rPr lang="en" sz="1400">
                <a:solidFill>
                  <a:schemeClr val="dk1"/>
                </a:solidFill>
                <a:latin typeface="Roboto Slab"/>
                <a:ea typeface="Roboto Slab"/>
                <a:cs typeface="Roboto Slab"/>
                <a:sym typeface="Roboto Slab"/>
              </a:rPr>
              <a:t>: "</a:t>
            </a:r>
            <a:r>
              <a:rPr lang="en" sz="1400">
                <a:solidFill>
                  <a:srgbClr val="0000AA"/>
                </a:solidFill>
                <a:latin typeface="Roboto Slab"/>
                <a:ea typeface="Roboto Slab"/>
                <a:cs typeface="Roboto Slab"/>
                <a:sym typeface="Roboto Slab"/>
              </a:rPr>
              <a:t>Tôi đang cần một bài tham mưu về việc nâng cao chất lượng sinh hoạt Chi bộ trong tình hình mới</a:t>
            </a:r>
            <a:r>
              <a:rPr lang="en" sz="1400">
                <a:solidFill>
                  <a:schemeClr val="dk1"/>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Trước hết, </a:t>
            </a:r>
            <a:r>
              <a:rPr b="1" lang="en" sz="1400">
                <a:solidFill>
                  <a:srgbClr val="FF0000"/>
                </a:solidFill>
                <a:latin typeface="Roboto Slab"/>
                <a:ea typeface="Roboto Slab"/>
                <a:cs typeface="Roboto Slab"/>
                <a:sym typeface="Roboto Slab"/>
              </a:rPr>
              <a:t>hãy lùi lại </a:t>
            </a:r>
            <a:r>
              <a:rPr lang="en" sz="1400">
                <a:solidFill>
                  <a:srgbClr val="FF0000"/>
                </a:solidFill>
                <a:latin typeface="Roboto Slab"/>
                <a:ea typeface="Roboto Slab"/>
                <a:cs typeface="Roboto Slab"/>
                <a:sym typeface="Roboto Slab"/>
              </a:rPr>
              <a:t>và trả lời các câu hỏi cơ bản sau</a:t>
            </a:r>
            <a:r>
              <a:rPr lang="en" sz="1400">
                <a:solidFill>
                  <a:schemeClr val="dk1"/>
                </a:solidFill>
                <a:latin typeface="Roboto Slab"/>
                <a:ea typeface="Roboto Slab"/>
                <a:cs typeface="Roboto Slab"/>
                <a:sym typeface="Roboto Slab"/>
              </a:rPr>
              <a:t>:</a:t>
            </a:r>
            <a:endParaRPr sz="1400">
              <a:solidFill>
                <a:schemeClr val="dk1"/>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a:solidFill>
                  <a:srgbClr val="00803D"/>
                </a:solidFill>
                <a:latin typeface="Roboto Slab"/>
                <a:ea typeface="Roboto Slab"/>
                <a:cs typeface="Roboto Slab"/>
                <a:sym typeface="Roboto Slab"/>
              </a:rPr>
              <a:t>Mục đích và ý nghĩa cốt lõi của sinh hoạt Chi bộ là gì?</a:t>
            </a:r>
            <a:endParaRPr>
              <a:solidFill>
                <a:srgbClr val="00803D"/>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a:solidFill>
                  <a:srgbClr val="00803D"/>
                </a:solidFill>
                <a:latin typeface="Roboto Slab"/>
                <a:ea typeface="Roboto Slab"/>
                <a:cs typeface="Roboto Slab"/>
                <a:sym typeface="Roboto Slab"/>
              </a:rPr>
              <a:t>Những yếu tố cốt lõi nào quyết định chất lượng của một buổi sinh hoạt Chi bộ?</a:t>
            </a:r>
            <a:endParaRPr>
              <a:solidFill>
                <a:srgbClr val="00803D"/>
              </a:solidFill>
              <a:latin typeface="Roboto Slab"/>
              <a:ea typeface="Roboto Slab"/>
              <a:cs typeface="Roboto Slab"/>
              <a:sym typeface="Roboto Slab"/>
            </a:endParaRPr>
          </a:p>
          <a:p>
            <a:pPr indent="-317500" lvl="1" marL="914400" rtl="0" algn="just">
              <a:lnSpc>
                <a:spcPct val="150000"/>
              </a:lnSpc>
              <a:spcBef>
                <a:spcPts val="0"/>
              </a:spcBef>
              <a:spcAft>
                <a:spcPts val="0"/>
              </a:spcAft>
              <a:buClr>
                <a:schemeClr val="dk1"/>
              </a:buClr>
              <a:buSzPts val="1400"/>
              <a:buFont typeface="Roboto Slab"/>
              <a:buChar char="○"/>
            </a:pPr>
            <a:r>
              <a:rPr lang="en">
                <a:solidFill>
                  <a:srgbClr val="00803D"/>
                </a:solidFill>
                <a:latin typeface="Roboto Slab"/>
                <a:ea typeface="Roboto Slab"/>
                <a:cs typeface="Roboto Slab"/>
                <a:sym typeface="Roboto Slab"/>
              </a:rPr>
              <a:t>Những thách thức lớn nhất hiện nay đối với việc tổ chức sinh hoạt Chi bộ là gì?</a:t>
            </a:r>
            <a:endParaRPr sz="1800">
              <a:solidFill>
                <a:srgbClr val="00803D"/>
              </a:solidFill>
              <a:latin typeface="Roboto Slab"/>
              <a:ea typeface="Roboto Slab"/>
              <a:cs typeface="Roboto Slab"/>
              <a:sym typeface="Roboto Slab"/>
            </a:endParaRPr>
          </a:p>
          <a:p>
            <a:pPr indent="0" lvl="1" marL="139700" rtl="0" algn="just">
              <a:lnSpc>
                <a:spcPct val="150000"/>
              </a:lnSpc>
              <a:spcBef>
                <a:spcPts val="0"/>
              </a:spcBef>
              <a:spcAft>
                <a:spcPts val="0"/>
              </a:spcAft>
              <a:buClr>
                <a:schemeClr val="dk1"/>
              </a:buClr>
              <a:buSzPts val="1400"/>
              <a:buNone/>
            </a:pPr>
            <a:r>
              <a:rPr lang="en" sz="1400">
                <a:solidFill>
                  <a:srgbClr val="FF0000"/>
                </a:solidFill>
                <a:latin typeface="Roboto Slab"/>
                <a:ea typeface="Roboto Slab"/>
                <a:cs typeface="Roboto Slab"/>
                <a:sym typeface="Roboto Slab"/>
              </a:rPr>
              <a:t>Sau khi trả lời các câu hỏi trên, hãy dựa vào đó để soạn thảo một bài tham mưu hoàn chỉnh, nêu bật thực trạng và đề xuất các giải pháp cụ thể để giải quyết </a:t>
            </a:r>
            <a:r>
              <a:rPr lang="en">
                <a:solidFill>
                  <a:srgbClr val="FF0000"/>
                </a:solidFill>
                <a:latin typeface="Roboto Slab"/>
                <a:ea typeface="Roboto Slab"/>
                <a:cs typeface="Roboto Slab"/>
                <a:sym typeface="Roboto Slab"/>
              </a:rPr>
              <a:t> </a:t>
            </a:r>
            <a:r>
              <a:rPr lang="en" sz="1400">
                <a:solidFill>
                  <a:srgbClr val="FF0000"/>
                </a:solidFill>
                <a:latin typeface="Roboto Slab"/>
                <a:ea typeface="Roboto Slab"/>
                <a:cs typeface="Roboto Slab"/>
                <a:sym typeface="Roboto Slab"/>
              </a:rPr>
              <a:t>những thách thức đã nêu</a:t>
            </a:r>
            <a:r>
              <a:rPr lang="en" sz="1400">
                <a:solidFill>
                  <a:schemeClr val="dk1"/>
                </a:solidFill>
                <a:latin typeface="Roboto Slab"/>
                <a:ea typeface="Roboto Slab"/>
                <a:cs typeface="Roboto Slab"/>
                <a:sym typeface="Roboto Slab"/>
              </a:rPr>
              <a:t>."</a:t>
            </a:r>
            <a:endParaRPr sz="1400">
              <a:solidFill>
                <a:schemeClr val="dk1"/>
              </a:solidFill>
              <a:latin typeface="Roboto Slab"/>
              <a:ea typeface="Roboto Slab"/>
              <a:cs typeface="Roboto Slab"/>
              <a:sym typeface="Roboto Slab"/>
            </a:endParaRPr>
          </a:p>
        </p:txBody>
      </p:sp>
      <p:sp>
        <p:nvSpPr>
          <p:cNvPr id="559" name="Google Shape;559;p45"/>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5"/>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61" name="Google Shape;561;p45"/>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62" name="Google Shape;562;p45"/>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563" name="Google Shape;563;p45"/>
          <p:cNvSpPr txBox="1"/>
          <p:nvPr/>
        </p:nvSpPr>
        <p:spPr>
          <a:xfrm>
            <a:off x="2483816" y="4520355"/>
            <a:ext cx="4581300" cy="276900"/>
          </a:xfrm>
          <a:prstGeom prst="rect">
            <a:avLst/>
          </a:prstGeom>
          <a:noFill/>
          <a:ln>
            <a:noFill/>
          </a:ln>
        </p:spPr>
        <p:txBody>
          <a:bodyPr anchorCtr="0" anchor="t" bIns="45700" lIns="91425" spcFirstLastPara="1" rIns="91425" wrap="square" tIns="45700">
            <a:spAutoFit/>
          </a:bodyPr>
          <a:lstStyle/>
          <a:p>
            <a:pPr indent="0" lvl="0" marL="69850" marR="0" rtl="0" algn="just">
              <a:lnSpc>
                <a:spcPct val="130000"/>
              </a:lnSpc>
              <a:spcBef>
                <a:spcPts val="0"/>
              </a:spcBef>
              <a:spcAft>
                <a:spcPts val="0"/>
              </a:spcAft>
              <a:buClr>
                <a:srgbClr val="000000"/>
              </a:buClr>
              <a:buSzPts val="1200"/>
              <a:buFont typeface="Arial"/>
              <a:buNone/>
            </a:pPr>
            <a:r>
              <a:rPr b="1" i="0" lang="en" sz="1200" u="none" cap="none" strike="noStrike">
                <a:solidFill>
                  <a:srgbClr val="FF0000"/>
                </a:solidFill>
                <a:latin typeface="Roboto Slab"/>
                <a:ea typeface="Roboto Slab"/>
                <a:cs typeface="Roboto Slab"/>
                <a:sym typeface="Roboto Slab"/>
              </a:rPr>
              <a:t>Yêu cầu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00AA"/>
                </a:solidFill>
                <a:latin typeface="Roboto Slab"/>
                <a:ea typeface="Roboto Slab"/>
                <a:cs typeface="Roboto Slab"/>
                <a:sym typeface="Roboto Slab"/>
              </a:rPr>
              <a:t>Mục tiêu</a:t>
            </a:r>
            <a:r>
              <a:rPr b="0" i="0" lang="en" sz="1200" u="none" cap="none" strike="noStrike">
                <a:solidFill>
                  <a:srgbClr val="0000AA"/>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 </a:t>
            </a:r>
            <a:r>
              <a:rPr b="1" i="0" lang="en" sz="1200" u="none" cap="none" strike="noStrike">
                <a:solidFill>
                  <a:srgbClr val="00803D"/>
                </a:solidFill>
                <a:latin typeface="Roboto Slab"/>
                <a:ea typeface="Roboto Slab"/>
                <a:cs typeface="Roboto Slab"/>
                <a:sym typeface="Roboto Slab"/>
              </a:rPr>
              <a:t>Bối cảnh</a:t>
            </a:r>
            <a:r>
              <a:rPr b="0" i="0" lang="en" sz="1200" u="none" cap="none" strike="noStrike">
                <a:solidFill>
                  <a:schemeClr val="dk1"/>
                </a:solidFill>
                <a:latin typeface="Roboto Slab"/>
                <a:ea typeface="Roboto Slab"/>
                <a:cs typeface="Roboto Slab"/>
                <a:sym typeface="Roboto Slab"/>
              </a:rPr>
              <a:t> – </a:t>
            </a:r>
            <a:r>
              <a:rPr b="1" i="0" lang="en" sz="1200" u="none" cap="none" strike="noStrike">
                <a:solidFill>
                  <a:srgbClr val="9900FF"/>
                </a:solidFill>
                <a:latin typeface="Roboto Slab"/>
                <a:ea typeface="Roboto Slab"/>
                <a:cs typeface="Roboto Slab"/>
                <a:sym typeface="Roboto Slab"/>
              </a:rPr>
              <a:t>Vai trò</a:t>
            </a:r>
            <a:r>
              <a:rPr b="1" i="0" lang="en" sz="1200" u="none" cap="none" strike="noStrike">
                <a:solidFill>
                  <a:schemeClr val="dk1"/>
                </a:solidFill>
                <a:latin typeface="Roboto Slab"/>
                <a:ea typeface="Roboto Slab"/>
                <a:cs typeface="Roboto Slab"/>
                <a:sym typeface="Roboto Slab"/>
              </a:rPr>
              <a:t> </a:t>
            </a:r>
            <a:r>
              <a:rPr b="0" i="0" lang="en" sz="1200" u="none" cap="none" strike="noStrike">
                <a:solidFill>
                  <a:schemeClr val="dk1"/>
                </a:solidFill>
                <a:latin typeface="Roboto Slab"/>
                <a:ea typeface="Roboto Slab"/>
                <a:cs typeface="Roboto Slab"/>
                <a:sym typeface="Roboto Slab"/>
              </a:rPr>
              <a:t>–</a:t>
            </a:r>
            <a:r>
              <a:rPr b="1" i="0" lang="en" sz="1200" u="none" cap="none" strike="noStrike">
                <a:solidFill>
                  <a:srgbClr val="980000"/>
                </a:solidFill>
                <a:latin typeface="Roboto Slab"/>
                <a:ea typeface="Roboto Slab"/>
                <a:cs typeface="Roboto Slab"/>
                <a:sym typeface="Roboto Slab"/>
              </a:rPr>
              <a:t>Dữ liệu đầu vào</a:t>
            </a:r>
            <a:endParaRPr b="0" i="0" sz="1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6"/>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Kỹ thuật Lùi lại và nhìn tổng thể</a:t>
            </a:r>
            <a:endParaRPr b="1">
              <a:solidFill>
                <a:srgbClr val="0000AA"/>
              </a:solidFill>
              <a:latin typeface="Roboto Slab"/>
              <a:ea typeface="Roboto Slab"/>
              <a:cs typeface="Roboto Slab"/>
              <a:sym typeface="Roboto Slab"/>
            </a:endParaRPr>
          </a:p>
        </p:txBody>
      </p:sp>
      <p:sp>
        <p:nvSpPr>
          <p:cNvPr id="569" name="Google Shape;569;p46"/>
          <p:cNvSpPr txBox="1"/>
          <p:nvPr>
            <p:ph idx="1" type="body"/>
          </p:nvPr>
        </p:nvSpPr>
        <p:spPr>
          <a:xfrm>
            <a:off x="183500" y="1123428"/>
            <a:ext cx="3097028" cy="3707368"/>
          </a:xfrm>
          <a:prstGeom prst="rect">
            <a:avLst/>
          </a:prstGeom>
          <a:noFill/>
          <a:ln>
            <a:noFill/>
          </a:ln>
        </p:spPr>
        <p:txBody>
          <a:bodyPr anchorCtr="0" anchor="t" bIns="91425" lIns="91425" spcFirstLastPara="1" rIns="91425" wrap="square" tIns="91425">
            <a:noAutofit/>
          </a:bodyPr>
          <a:lstStyle/>
          <a:p>
            <a:pPr indent="0" lvl="0" marL="139700" rtl="0" algn="just">
              <a:lnSpc>
                <a:spcPct val="150000"/>
              </a:lnSpc>
              <a:spcBef>
                <a:spcPts val="0"/>
              </a:spcBef>
              <a:spcAft>
                <a:spcPts val="0"/>
              </a:spcAft>
              <a:buClr>
                <a:schemeClr val="dk1"/>
              </a:buClr>
              <a:buSzPts val="1400"/>
              <a:buNone/>
            </a:pPr>
            <a:r>
              <a:rPr b="1" lang="en" sz="1200">
                <a:solidFill>
                  <a:schemeClr val="dk1"/>
                </a:solidFill>
                <a:latin typeface="Roboto Slab"/>
                <a:ea typeface="Roboto Slab"/>
                <a:cs typeface="Roboto Slab"/>
                <a:sym typeface="Roboto Slab"/>
              </a:rPr>
              <a:t>Ví dụ</a:t>
            </a:r>
            <a:r>
              <a:rPr lang="en" sz="1200">
                <a:solidFill>
                  <a:schemeClr val="dk1"/>
                </a:solidFill>
                <a:latin typeface="Roboto Slab"/>
                <a:ea typeface="Roboto Slab"/>
                <a:cs typeface="Roboto Slab"/>
                <a:sym typeface="Roboto Slab"/>
              </a:rPr>
              <a:t>: "</a:t>
            </a:r>
            <a:r>
              <a:rPr lang="en" sz="1200">
                <a:solidFill>
                  <a:srgbClr val="0000AA"/>
                </a:solidFill>
                <a:latin typeface="Roboto Slab"/>
                <a:ea typeface="Roboto Slab"/>
                <a:cs typeface="Roboto Slab"/>
                <a:sym typeface="Roboto Slab"/>
              </a:rPr>
              <a:t>Tôi đang cần một bài tham mưu về việc nâng cao chất lượng sinh hoạt Chi bộ trong tình hình mới</a:t>
            </a:r>
            <a:r>
              <a:rPr lang="en" sz="1200">
                <a:solidFill>
                  <a:schemeClr val="dk1"/>
                </a:solidFill>
                <a:latin typeface="Roboto Slab"/>
                <a:ea typeface="Roboto Slab"/>
                <a:cs typeface="Roboto Slab"/>
                <a:sym typeface="Roboto Slab"/>
              </a:rPr>
              <a:t>. </a:t>
            </a:r>
            <a:r>
              <a:rPr lang="en" sz="1200">
                <a:solidFill>
                  <a:srgbClr val="FF0000"/>
                </a:solidFill>
                <a:latin typeface="Roboto Slab"/>
                <a:ea typeface="Roboto Slab"/>
                <a:cs typeface="Roboto Slab"/>
                <a:sym typeface="Roboto Slab"/>
              </a:rPr>
              <a:t>Trước hết, </a:t>
            </a:r>
            <a:r>
              <a:rPr b="1" lang="en" sz="1200">
                <a:solidFill>
                  <a:srgbClr val="FF0000"/>
                </a:solidFill>
                <a:latin typeface="Roboto Slab"/>
                <a:ea typeface="Roboto Slab"/>
                <a:cs typeface="Roboto Slab"/>
                <a:sym typeface="Roboto Slab"/>
              </a:rPr>
              <a:t>hãy lùi lại </a:t>
            </a:r>
            <a:r>
              <a:rPr lang="en" sz="1200">
                <a:solidFill>
                  <a:srgbClr val="FF0000"/>
                </a:solidFill>
                <a:latin typeface="Roboto Slab"/>
                <a:ea typeface="Roboto Slab"/>
                <a:cs typeface="Roboto Slab"/>
                <a:sym typeface="Roboto Slab"/>
              </a:rPr>
              <a:t>và trả lời các câu hỏi cơ bản sau</a:t>
            </a:r>
            <a:r>
              <a:rPr lang="en" sz="1200">
                <a:solidFill>
                  <a:schemeClr val="dk1"/>
                </a:solidFill>
                <a:latin typeface="Roboto Slab"/>
                <a:ea typeface="Roboto Slab"/>
                <a:cs typeface="Roboto Slab"/>
                <a:sym typeface="Roboto Slab"/>
              </a:rPr>
              <a:t>:</a:t>
            </a:r>
            <a:endParaRPr sz="1200">
              <a:solidFill>
                <a:schemeClr val="dk1"/>
              </a:solidFill>
              <a:latin typeface="Roboto Slab"/>
              <a:ea typeface="Roboto Slab"/>
              <a:cs typeface="Roboto Slab"/>
              <a:sym typeface="Roboto Slab"/>
            </a:endParaRPr>
          </a:p>
          <a:p>
            <a:pPr indent="0" lvl="1" marL="139700" rtl="0" algn="just">
              <a:lnSpc>
                <a:spcPct val="150000"/>
              </a:lnSpc>
              <a:spcBef>
                <a:spcPts val="0"/>
              </a:spcBef>
              <a:spcAft>
                <a:spcPts val="0"/>
              </a:spcAft>
              <a:buClr>
                <a:schemeClr val="dk1"/>
              </a:buClr>
              <a:buSzPts val="1400"/>
              <a:buNone/>
            </a:pPr>
            <a:r>
              <a:rPr lang="en" sz="1200">
                <a:solidFill>
                  <a:srgbClr val="FF0000"/>
                </a:solidFill>
                <a:latin typeface="Roboto Slab"/>
                <a:ea typeface="Roboto Slab"/>
                <a:cs typeface="Roboto Slab"/>
                <a:sym typeface="Roboto Slab"/>
              </a:rPr>
              <a:t>…</a:t>
            </a:r>
            <a:endParaRPr/>
          </a:p>
          <a:p>
            <a:pPr indent="0" lvl="1" marL="139700" rtl="0" algn="just">
              <a:lnSpc>
                <a:spcPct val="150000"/>
              </a:lnSpc>
              <a:spcBef>
                <a:spcPts val="0"/>
              </a:spcBef>
              <a:spcAft>
                <a:spcPts val="0"/>
              </a:spcAft>
              <a:buClr>
                <a:schemeClr val="dk1"/>
              </a:buClr>
              <a:buSzPts val="1400"/>
              <a:buNone/>
            </a:pPr>
            <a:r>
              <a:rPr lang="en" sz="1200">
                <a:solidFill>
                  <a:srgbClr val="FF0000"/>
                </a:solidFill>
                <a:latin typeface="Roboto Slab"/>
                <a:ea typeface="Roboto Slab"/>
                <a:cs typeface="Roboto Slab"/>
                <a:sym typeface="Roboto Slab"/>
              </a:rPr>
              <a:t>Sau khi trả lời các câu hỏi trên, hãy dựa vào đó để soạn thảo một bài tham mưu hoàn chỉnh, nêu bật thực trạng và đề xuất các giải pháp cụ thể để giải quyết  những thách thức đã nêu</a:t>
            </a:r>
            <a:r>
              <a:rPr lang="en" sz="1200">
                <a:solidFill>
                  <a:schemeClr val="dk1"/>
                </a:solidFill>
                <a:latin typeface="Roboto Slab"/>
                <a:ea typeface="Roboto Slab"/>
                <a:cs typeface="Roboto Slab"/>
                <a:sym typeface="Roboto Slab"/>
              </a:rPr>
              <a:t>."</a:t>
            </a:r>
            <a:endParaRPr sz="1200">
              <a:solidFill>
                <a:schemeClr val="dk1"/>
              </a:solidFill>
              <a:latin typeface="Roboto Slab"/>
              <a:ea typeface="Roboto Slab"/>
              <a:cs typeface="Roboto Slab"/>
              <a:sym typeface="Roboto Slab"/>
            </a:endParaRPr>
          </a:p>
        </p:txBody>
      </p:sp>
      <p:sp>
        <p:nvSpPr>
          <p:cNvPr id="570" name="Google Shape;570;p46"/>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6"/>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72" name="Google Shape;572;p46"/>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573" name="Google Shape;573;p46"/>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descr="A screenshot of a text box&#10;&#10;AI-generated content may be incorrect." id="574" name="Google Shape;574;p46"/>
          <p:cNvPicPr preferRelativeResize="0"/>
          <p:nvPr/>
        </p:nvPicPr>
        <p:blipFill rotWithShape="1">
          <a:blip r:embed="rId3">
            <a:alphaModFix/>
          </a:blip>
          <a:srcRect b="0" l="0" r="0" t="0"/>
          <a:stretch/>
        </p:blipFill>
        <p:spPr>
          <a:xfrm>
            <a:off x="3387900" y="1158950"/>
            <a:ext cx="5470125" cy="3355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7"/>
          <p:cNvSpPr txBox="1"/>
          <p:nvPr/>
        </p:nvSpPr>
        <p:spPr>
          <a:xfrm>
            <a:off x="765150" y="2088377"/>
            <a:ext cx="7613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5</a:t>
            </a:r>
            <a:r>
              <a:rPr b="1" i="0" lang="en" sz="2800" u="none" cap="none" strike="noStrike">
                <a:solidFill>
                  <a:srgbClr val="0000AA"/>
                </a:solidFill>
                <a:latin typeface="Roboto Slab"/>
                <a:ea typeface="Roboto Slab"/>
                <a:cs typeface="Roboto Slab"/>
                <a:sym typeface="Roboto Slab"/>
              </a:rPr>
              <a:t>. GIỚI THIỆU GEMINI</a:t>
            </a:r>
            <a:endParaRPr b="1" i="0" sz="2800" u="none" cap="none" strike="noStrike">
              <a:solidFill>
                <a:srgbClr val="0000AA"/>
              </a:solidFill>
              <a:latin typeface="Roboto Slab"/>
              <a:ea typeface="Roboto Slab"/>
              <a:cs typeface="Roboto Slab"/>
              <a:sym typeface="Roboto Slab"/>
            </a:endParaRPr>
          </a:p>
        </p:txBody>
      </p:sp>
      <p:grpSp>
        <p:nvGrpSpPr>
          <p:cNvPr id="580" name="Google Shape;580;p47"/>
          <p:cNvGrpSpPr/>
          <p:nvPr/>
        </p:nvGrpSpPr>
        <p:grpSpPr>
          <a:xfrm>
            <a:off x="0" y="58450"/>
            <a:ext cx="9144000" cy="1019475"/>
            <a:chOff x="0" y="58450"/>
            <a:chExt cx="9144000" cy="1019475"/>
          </a:xfrm>
        </p:grpSpPr>
        <p:pic>
          <p:nvPicPr>
            <p:cNvPr id="581" name="Google Shape;581;p47"/>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582" name="Google Shape;582;p47"/>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583" name="Google Shape;583;p47"/>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7"/>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585" name="Google Shape;585;p47"/>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7"/>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587" name="Google Shape;587;p47"/>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588" name="Google Shape;588;p47"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589" name="Google Shape;589;p47"/>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8"/>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Gemini</a:t>
            </a:r>
            <a:endParaRPr b="1">
              <a:solidFill>
                <a:srgbClr val="0000AA"/>
              </a:solidFill>
              <a:latin typeface="Roboto Slab"/>
              <a:ea typeface="Roboto Slab"/>
              <a:cs typeface="Roboto Slab"/>
              <a:sym typeface="Roboto Slab"/>
            </a:endParaRPr>
          </a:p>
        </p:txBody>
      </p:sp>
      <p:sp>
        <p:nvSpPr>
          <p:cNvPr id="595" name="Google Shape;595;p48"/>
          <p:cNvSpPr txBox="1"/>
          <p:nvPr>
            <p:ph idx="1" type="body"/>
          </p:nvPr>
        </p:nvSpPr>
        <p:spPr>
          <a:xfrm>
            <a:off x="3236400" y="910088"/>
            <a:ext cx="5595900" cy="3966600"/>
          </a:xfrm>
          <a:prstGeom prst="rect">
            <a:avLst/>
          </a:prstGeom>
          <a:noFill/>
          <a:ln>
            <a:noFill/>
          </a:ln>
        </p:spPr>
        <p:txBody>
          <a:bodyPr anchorCtr="0" anchor="t" bIns="91425" lIns="91425" spcFirstLastPara="1" rIns="91425" wrap="square" tIns="91425">
            <a:noAutofit/>
          </a:bodyPr>
          <a:lstStyle/>
          <a:p>
            <a:pPr indent="-317500" lvl="0" marL="457200" rtl="0" algn="just">
              <a:lnSpc>
                <a:spcPct val="13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Gemini</a:t>
            </a:r>
            <a:r>
              <a:rPr lang="en" sz="1400">
                <a:solidFill>
                  <a:schemeClr val="dk1"/>
                </a:solidFill>
                <a:latin typeface="Roboto Slab"/>
                <a:ea typeface="Roboto Slab"/>
                <a:cs typeface="Roboto Slab"/>
                <a:sym typeface="Roboto Slab"/>
              </a:rPr>
              <a:t> (</a:t>
            </a:r>
            <a:r>
              <a:rPr lang="en" sz="1400" u="sng">
                <a:solidFill>
                  <a:schemeClr val="dk1"/>
                </a:solidFill>
                <a:latin typeface="Roboto Slab"/>
                <a:ea typeface="Roboto Slab"/>
                <a:cs typeface="Roboto Slab"/>
                <a:sym typeface="Roboto Slab"/>
                <a:hlinkClick r:id="rId3">
                  <a:extLst>
                    <a:ext uri="{A12FA001-AC4F-418D-AE19-62706E023703}">
                      <ahyp:hlinkClr val="tx"/>
                    </a:ext>
                  </a:extLst>
                </a:hlinkClick>
              </a:rPr>
              <a:t>https://gemini.google.com/app</a:t>
            </a:r>
            <a:r>
              <a:rPr lang="en" sz="1400">
                <a:solidFill>
                  <a:schemeClr val="dk1"/>
                </a:solidFill>
                <a:latin typeface="Roboto Slab"/>
                <a:ea typeface="Roboto Slab"/>
                <a:cs typeface="Roboto Slab"/>
                <a:sym typeface="Roboto Slab"/>
              </a:rPr>
              <a:t>) được Google phát triển, có chức năng tương tự như ChatPGT của OpenAI</a:t>
            </a:r>
            <a:endParaRPr/>
          </a:p>
          <a:p>
            <a:pPr indent="-317500" lvl="0" marL="457200" rtl="0" algn="l">
              <a:lnSpc>
                <a:spcPct val="13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Phiên bản mới nhất: </a:t>
            </a:r>
            <a:r>
              <a:rPr lang="en" sz="1400">
                <a:solidFill>
                  <a:schemeClr val="dk1"/>
                </a:solidFill>
                <a:latin typeface="Roboto Slab"/>
                <a:ea typeface="Roboto Slab"/>
                <a:cs typeface="Roboto Slab"/>
                <a:sym typeface="Roboto Slab"/>
              </a:rPr>
              <a:t>Gemini 2.5</a:t>
            </a:r>
            <a:endParaRPr sz="1400">
              <a:solidFill>
                <a:schemeClr val="dk1"/>
              </a:solidFill>
              <a:latin typeface="Roboto Slab"/>
              <a:ea typeface="Roboto Slab"/>
              <a:cs typeface="Roboto Slab"/>
              <a:sym typeface="Roboto Slab"/>
            </a:endParaRPr>
          </a:p>
          <a:p>
            <a:pPr indent="-317500" lvl="0" marL="457200" rtl="0" algn="l">
              <a:lnSpc>
                <a:spcPct val="13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Các gói dịch vụ:</a:t>
            </a:r>
            <a:r>
              <a:rPr lang="en" sz="1400">
                <a:solidFill>
                  <a:schemeClr val="dk1"/>
                </a:solidFill>
                <a:latin typeface="Roboto Slab"/>
                <a:ea typeface="Roboto Slab"/>
                <a:cs typeface="Roboto Slab"/>
                <a:sym typeface="Roboto Slab"/>
              </a:rPr>
              <a:t> Miễn phí (Giới hạn sử dụng), Pro (500K/tháng), Ultra (5M/tháng)</a:t>
            </a:r>
            <a:endParaRPr sz="1400">
              <a:solidFill>
                <a:schemeClr val="dk1"/>
              </a:solidFill>
              <a:latin typeface="Roboto Slab"/>
              <a:ea typeface="Roboto Slab"/>
              <a:cs typeface="Roboto Slab"/>
              <a:sym typeface="Roboto Slab"/>
            </a:endParaRPr>
          </a:p>
          <a:p>
            <a:pPr indent="-317500" lvl="0" marL="457200" rtl="0" algn="l">
              <a:lnSpc>
                <a:spcPct val="130000"/>
              </a:lnSpc>
              <a:spcBef>
                <a:spcPts val="600"/>
              </a:spcBef>
              <a:spcAft>
                <a:spcPts val="0"/>
              </a:spcAft>
              <a:buClr>
                <a:schemeClr val="dk1"/>
              </a:buClr>
              <a:buSzPts val="1400"/>
              <a:buFont typeface="Roboto Slab"/>
              <a:buChar char="●"/>
            </a:pPr>
            <a:r>
              <a:rPr b="1" lang="en" sz="1400">
                <a:solidFill>
                  <a:schemeClr val="dk1"/>
                </a:solidFill>
                <a:latin typeface="Roboto Slab"/>
                <a:ea typeface="Roboto Slab"/>
                <a:cs typeface="Roboto Slab"/>
                <a:sym typeface="Roboto Slab"/>
              </a:rPr>
              <a:t>Khả năng nổi bật</a:t>
            </a:r>
            <a:r>
              <a:rPr lang="en" sz="1400">
                <a:solidFill>
                  <a:schemeClr val="dk1"/>
                </a:solidFill>
                <a:latin typeface="Roboto Slab"/>
                <a:ea typeface="Roboto Slab"/>
                <a:cs typeface="Roboto Slab"/>
                <a:sym typeface="Roboto Slab"/>
              </a:rPr>
              <a:t>: </a:t>
            </a:r>
            <a:endParaRPr sz="1400">
              <a:solidFill>
                <a:schemeClr val="dk1"/>
              </a:solidFill>
              <a:latin typeface="Roboto Slab"/>
              <a:ea typeface="Roboto Slab"/>
              <a:cs typeface="Roboto Slab"/>
              <a:sym typeface="Roboto Slab"/>
            </a:endParaRPr>
          </a:p>
          <a:p>
            <a:pPr indent="-317500" lvl="1" marL="914400" rtl="0" algn="l">
              <a:lnSpc>
                <a:spcPct val="130000"/>
              </a:lnSpc>
              <a:spcBef>
                <a:spcPts val="60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Giao tiếp sử dụng ngôn ngữ tự nhiên</a:t>
            </a:r>
            <a:endParaRPr>
              <a:solidFill>
                <a:schemeClr val="dk1"/>
              </a:solidFill>
              <a:latin typeface="Roboto Slab"/>
              <a:ea typeface="Roboto Slab"/>
              <a:cs typeface="Roboto Slab"/>
              <a:sym typeface="Roboto Slab"/>
            </a:endParaRPr>
          </a:p>
          <a:p>
            <a:pPr indent="-317500" lvl="1" marL="914400" rtl="0" algn="l">
              <a:lnSpc>
                <a:spcPct val="130000"/>
              </a:lnSpc>
              <a:spcBef>
                <a:spcPts val="60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Khả năng làm việc đa phương thức</a:t>
            </a:r>
            <a:endParaRPr>
              <a:solidFill>
                <a:schemeClr val="dk1"/>
              </a:solidFill>
              <a:latin typeface="Roboto Slab"/>
              <a:ea typeface="Roboto Slab"/>
              <a:cs typeface="Roboto Slab"/>
              <a:sym typeface="Roboto Slab"/>
            </a:endParaRPr>
          </a:p>
          <a:p>
            <a:pPr indent="-317500" lvl="1" marL="914400" rtl="0" algn="l">
              <a:lnSpc>
                <a:spcPct val="130000"/>
              </a:lnSpc>
              <a:spcBef>
                <a:spcPts val="60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Khả năng suy luận</a:t>
            </a:r>
            <a:endParaRPr>
              <a:solidFill>
                <a:schemeClr val="dk1"/>
              </a:solidFill>
              <a:latin typeface="Roboto Slab"/>
              <a:ea typeface="Roboto Slab"/>
              <a:cs typeface="Roboto Slab"/>
              <a:sym typeface="Roboto Slab"/>
            </a:endParaRPr>
          </a:p>
          <a:p>
            <a:pPr indent="-317500" lvl="1" marL="914400" rtl="0" algn="l">
              <a:lnSpc>
                <a:spcPct val="130000"/>
              </a:lnSpc>
              <a:spcBef>
                <a:spcPts val="600"/>
              </a:spcBef>
              <a:spcAft>
                <a:spcPts val="600"/>
              </a:spcAft>
              <a:buClr>
                <a:schemeClr val="dk1"/>
              </a:buClr>
              <a:buSzPts val="1400"/>
              <a:buFont typeface="Roboto Slab"/>
              <a:buChar char="○"/>
            </a:pPr>
            <a:r>
              <a:rPr lang="en">
                <a:solidFill>
                  <a:schemeClr val="dk1"/>
                </a:solidFill>
                <a:latin typeface="Roboto Slab"/>
                <a:ea typeface="Roboto Slab"/>
                <a:cs typeface="Roboto Slab"/>
                <a:sym typeface="Roboto Slab"/>
              </a:rPr>
              <a:t>Trợ lý đa năng trong nhiều công việc</a:t>
            </a:r>
            <a:endParaRPr>
              <a:solidFill>
                <a:schemeClr val="dk1"/>
              </a:solidFill>
              <a:latin typeface="Roboto Slab"/>
              <a:ea typeface="Roboto Slab"/>
              <a:cs typeface="Roboto Slab"/>
              <a:sym typeface="Roboto Slab"/>
            </a:endParaRPr>
          </a:p>
        </p:txBody>
      </p:sp>
      <p:sp>
        <p:nvSpPr>
          <p:cNvPr id="596" name="Google Shape;596;p48"/>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8"/>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pic>
        <p:nvPicPr>
          <p:cNvPr id="598" name="Google Shape;598;p48"/>
          <p:cNvPicPr preferRelativeResize="0"/>
          <p:nvPr/>
        </p:nvPicPr>
        <p:blipFill rotWithShape="1">
          <a:blip r:embed="rId4">
            <a:alphaModFix/>
          </a:blip>
          <a:srcRect b="0" l="0" r="0" t="0"/>
          <a:stretch/>
        </p:blipFill>
        <p:spPr>
          <a:xfrm>
            <a:off x="311700" y="1607925"/>
            <a:ext cx="2931600" cy="2198700"/>
          </a:xfrm>
          <a:prstGeom prst="roundRect">
            <a:avLst>
              <a:gd fmla="val 16667" name="adj"/>
            </a:avLst>
          </a:prstGeom>
          <a:noFill/>
          <a:ln>
            <a:noFill/>
          </a:ln>
        </p:spPr>
      </p:pic>
      <p:sp>
        <p:nvSpPr>
          <p:cNvPr id="599" name="Google Shape;599;p48"/>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600" name="Google Shape;600;p48"/>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9"/>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So sánh Gemini và ChatGPT</a:t>
            </a:r>
            <a:endParaRPr b="1">
              <a:solidFill>
                <a:srgbClr val="0000AA"/>
              </a:solidFill>
              <a:latin typeface="Roboto Slab"/>
              <a:ea typeface="Roboto Slab"/>
              <a:cs typeface="Roboto Slab"/>
              <a:sym typeface="Roboto Slab"/>
            </a:endParaRPr>
          </a:p>
        </p:txBody>
      </p:sp>
      <p:sp>
        <p:nvSpPr>
          <p:cNvPr id="606" name="Google Shape;606;p49"/>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9"/>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graphicFrame>
        <p:nvGraphicFramePr>
          <p:cNvPr id="608" name="Google Shape;608;p49"/>
          <p:cNvGraphicFramePr/>
          <p:nvPr/>
        </p:nvGraphicFramePr>
        <p:xfrm>
          <a:off x="395550" y="1013675"/>
          <a:ext cx="3000000" cy="3000000"/>
        </p:xfrm>
        <a:graphic>
          <a:graphicData uri="http://schemas.openxmlformats.org/drawingml/2006/table">
            <a:tbl>
              <a:tblPr>
                <a:noFill/>
                <a:tableStyleId>{63044650-F9CC-420F-92A0-EA50F53302B8}</a:tableStyleId>
              </a:tblPr>
              <a:tblGrid>
                <a:gridCol w="1738375"/>
                <a:gridCol w="3646225"/>
                <a:gridCol w="2692300"/>
              </a:tblGrid>
              <a:tr h="278650">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Tiêu chí</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ChatGPT</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Gemini</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2875">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Phiên bản mới nhất</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GPT-5</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2.5 Pro, 2.5 Flash</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3525">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Số lượng tham số</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Hàng nghìn tỷ</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Hàng nghìn tỷ</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75075">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Phiên bản miễn phí</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(giới hạn số lượng tokens)</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(giới hạn số lượng token)</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6650">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Phiên bản trả phí</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(ChatGPT Plus)</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(Gemini Advanced)</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241300">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Ưu điểm chính</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Giao tiếp tự nhiên, khả năng viết lách và tóm tắt văn bản vượt trội.</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Tích hợp với hệ sinh thái Google, </a:t>
                      </a:r>
                      <a:r>
                        <a:rPr b="1" lang="en" sz="1400" u="none" cap="none" strike="noStrike">
                          <a:latin typeface="Roboto Slab"/>
                          <a:ea typeface="Roboto Slab"/>
                          <a:cs typeface="Roboto Slab"/>
                          <a:sym typeface="Roboto Slab"/>
                        </a:rPr>
                        <a:t>khả năng đa phương thức mạnh mẽ.</a:t>
                      </a:r>
                      <a:endParaRPr b="1"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609" name="Google Shape;609;p49"/>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610" name="Google Shape;610;p49"/>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0"/>
          <p:cNvSpPr txBox="1"/>
          <p:nvPr/>
        </p:nvSpPr>
        <p:spPr>
          <a:xfrm>
            <a:off x="765150" y="2250502"/>
            <a:ext cx="7613700" cy="1502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6</a:t>
            </a:r>
            <a:r>
              <a:rPr b="1" i="0" lang="en" sz="2800" u="none" cap="none" strike="noStrike">
                <a:solidFill>
                  <a:srgbClr val="0000AA"/>
                </a:solidFill>
                <a:latin typeface="Roboto Slab"/>
                <a:ea typeface="Roboto Slab"/>
                <a:cs typeface="Roboto Slab"/>
                <a:sym typeface="Roboto Slab"/>
              </a:rPr>
              <a:t>. KHUYẾN CÁO KHI SỬ DỤNG </a:t>
            </a:r>
            <a:endParaRPr b="1" i="0" sz="2800" u="none" cap="none" strike="noStrike">
              <a:solidFill>
                <a:srgbClr val="0000AA"/>
              </a:solidFill>
              <a:latin typeface="Roboto Slab"/>
              <a:ea typeface="Roboto Slab"/>
              <a:cs typeface="Roboto Slab"/>
              <a:sym typeface="Roboto Slab"/>
            </a:endParaRPr>
          </a:p>
          <a:p>
            <a:pPr indent="0" lvl="0" marL="0" marR="0" rtl="0" algn="ctr">
              <a:lnSpc>
                <a:spcPct val="120000"/>
              </a:lnSpc>
              <a:spcBef>
                <a:spcPts val="0"/>
              </a:spcBef>
              <a:spcAft>
                <a:spcPts val="0"/>
              </a:spcAft>
              <a:buClr>
                <a:srgbClr val="000000"/>
              </a:buClr>
              <a:buSzPts val="2800"/>
              <a:buFont typeface="Arial"/>
              <a:buNone/>
            </a:pPr>
            <a:r>
              <a:rPr b="1" i="0" lang="en" sz="2800" u="none" cap="none" strike="noStrike">
                <a:solidFill>
                  <a:srgbClr val="0000AA"/>
                </a:solidFill>
                <a:latin typeface="Roboto Slab"/>
                <a:ea typeface="Roboto Slab"/>
                <a:cs typeface="Roboto Slab"/>
                <a:sym typeface="Roboto Slab"/>
              </a:rPr>
              <a:t>VÀ KHAI THÁC CHATGPT &amp; GEMINI</a:t>
            </a:r>
            <a:endParaRPr b="1" i="0" sz="2800" u="none" cap="none" strike="noStrike">
              <a:solidFill>
                <a:srgbClr val="0000AA"/>
              </a:solidFill>
              <a:latin typeface="Roboto Slab"/>
              <a:ea typeface="Roboto Slab"/>
              <a:cs typeface="Roboto Slab"/>
              <a:sym typeface="Roboto Slab"/>
            </a:endParaRPr>
          </a:p>
        </p:txBody>
      </p:sp>
      <p:grpSp>
        <p:nvGrpSpPr>
          <p:cNvPr id="616" name="Google Shape;616;p50"/>
          <p:cNvGrpSpPr/>
          <p:nvPr/>
        </p:nvGrpSpPr>
        <p:grpSpPr>
          <a:xfrm>
            <a:off x="0" y="58450"/>
            <a:ext cx="9144000" cy="1019475"/>
            <a:chOff x="0" y="58450"/>
            <a:chExt cx="9144000" cy="1019475"/>
          </a:xfrm>
        </p:grpSpPr>
        <p:pic>
          <p:nvPicPr>
            <p:cNvPr id="617" name="Google Shape;617;p50"/>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618" name="Google Shape;618;p50"/>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619" name="Google Shape;619;p50"/>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0"/>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621" name="Google Shape;621;p50"/>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0"/>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623" name="Google Shape;623;p50"/>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624" name="Google Shape;624;p50"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625" name="Google Shape;625;p50"/>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Vấn đề bảo mật và đạo đức khi sử dung AI</a:t>
            </a:r>
            <a:endParaRPr b="1">
              <a:solidFill>
                <a:srgbClr val="0000AA"/>
              </a:solidFill>
              <a:latin typeface="Roboto Slab"/>
              <a:ea typeface="Roboto Slab"/>
              <a:cs typeface="Roboto Slab"/>
              <a:sym typeface="Roboto Slab"/>
            </a:endParaRPr>
          </a:p>
        </p:txBody>
      </p:sp>
      <p:sp>
        <p:nvSpPr>
          <p:cNvPr id="631" name="Google Shape;631;p51"/>
          <p:cNvSpPr txBox="1"/>
          <p:nvPr>
            <p:ph idx="1" type="body"/>
          </p:nvPr>
        </p:nvSpPr>
        <p:spPr>
          <a:xfrm>
            <a:off x="311700" y="848013"/>
            <a:ext cx="8520600" cy="39423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300"/>
              </a:spcBef>
              <a:spcAft>
                <a:spcPts val="0"/>
              </a:spcAft>
              <a:buClr>
                <a:schemeClr val="dk1"/>
              </a:buClr>
              <a:buSzPts val="1400"/>
              <a:buFont typeface="Roboto Slab"/>
              <a:buAutoNum type="arabicPeriod"/>
            </a:pPr>
            <a:r>
              <a:rPr b="1" lang="en" sz="1400">
                <a:solidFill>
                  <a:schemeClr val="dk1"/>
                </a:solidFill>
                <a:latin typeface="Roboto Slab"/>
                <a:ea typeface="Roboto Slab"/>
                <a:cs typeface="Roboto Slab"/>
                <a:sym typeface="Roboto Slab"/>
              </a:rPr>
              <a:t>Quyền riêng tư &amp; dữ liệu cá nhân</a:t>
            </a:r>
            <a:endParaRPr b="1" sz="1400">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Chỉ cung cấp những gì thật cần; tránh thông tin nhạy cảm (sức khỏe, tài chính, danh tính).</a:t>
            </a:r>
            <a:endParaRPr>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Ẩn danh hóa khi chia sẻ dữ liệu nếu cần thiết</a:t>
            </a:r>
            <a:endParaRPr>
              <a:solidFill>
                <a:schemeClr val="dk1"/>
              </a:solidFill>
              <a:latin typeface="Roboto Slab"/>
              <a:ea typeface="Roboto Slab"/>
              <a:cs typeface="Roboto Slab"/>
              <a:sym typeface="Roboto Slab"/>
            </a:endParaRPr>
          </a:p>
          <a:p>
            <a:pPr indent="-317500" lvl="0" marL="457200" rtl="0" algn="l">
              <a:lnSpc>
                <a:spcPct val="130000"/>
              </a:lnSpc>
              <a:spcBef>
                <a:spcPts val="300"/>
              </a:spcBef>
              <a:spcAft>
                <a:spcPts val="0"/>
              </a:spcAft>
              <a:buClr>
                <a:schemeClr val="dk1"/>
              </a:buClr>
              <a:buSzPts val="1400"/>
              <a:buFont typeface="Roboto Slab"/>
              <a:buAutoNum type="arabicPeriod"/>
            </a:pPr>
            <a:r>
              <a:rPr b="1" lang="en" sz="1400">
                <a:solidFill>
                  <a:schemeClr val="dk1"/>
                </a:solidFill>
                <a:latin typeface="Roboto Slab"/>
                <a:ea typeface="Roboto Slab"/>
                <a:cs typeface="Roboto Slab"/>
                <a:sym typeface="Roboto Slab"/>
              </a:rPr>
              <a:t>Độ chính xác &amp; trách nhiệm</a:t>
            </a:r>
            <a:endParaRPr b="1" sz="1400">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AI có thể ‘bịa’ nội dung. Luôn kiểm chứng khi quyết định hệ trọng (y tế, pháp lý, tài chính).</a:t>
            </a:r>
            <a:endParaRPr>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Bạn chịu trách nhiệm cuối cùng với nội dung mình dùng/đăng.</a:t>
            </a:r>
            <a:endParaRPr>
              <a:solidFill>
                <a:schemeClr val="dk1"/>
              </a:solidFill>
              <a:latin typeface="Roboto Slab"/>
              <a:ea typeface="Roboto Slab"/>
              <a:cs typeface="Roboto Slab"/>
              <a:sym typeface="Roboto Slab"/>
            </a:endParaRPr>
          </a:p>
          <a:p>
            <a:pPr indent="-317500" lvl="0" marL="457200" rtl="0" algn="l">
              <a:lnSpc>
                <a:spcPct val="130000"/>
              </a:lnSpc>
              <a:spcBef>
                <a:spcPts val="300"/>
              </a:spcBef>
              <a:spcAft>
                <a:spcPts val="0"/>
              </a:spcAft>
              <a:buClr>
                <a:schemeClr val="dk1"/>
              </a:buClr>
              <a:buSzPts val="1400"/>
              <a:buFont typeface="Roboto Slab"/>
              <a:buAutoNum type="arabicPeriod"/>
            </a:pPr>
            <a:r>
              <a:rPr b="1" lang="en" sz="1400">
                <a:solidFill>
                  <a:schemeClr val="dk1"/>
                </a:solidFill>
                <a:latin typeface="Roboto Slab"/>
                <a:ea typeface="Roboto Slab"/>
                <a:cs typeface="Roboto Slab"/>
                <a:sym typeface="Roboto Slab"/>
              </a:rPr>
              <a:t>Thiên lệch &amp; công bằng</a:t>
            </a:r>
            <a:endParaRPr b="1" sz="1400">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Nhận biết AI có thể mang thiên lệch theo giới, tuổi, chủng tộc, vùng miền…</a:t>
            </a:r>
            <a:endParaRPr>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Đánh giá kết quả từ nhiều góc nhìn; tránh sử dụng AI để củng cố định kiến.</a:t>
            </a:r>
            <a:endParaRPr>
              <a:solidFill>
                <a:schemeClr val="dk1"/>
              </a:solidFill>
              <a:latin typeface="Roboto Slab"/>
              <a:ea typeface="Roboto Slab"/>
              <a:cs typeface="Roboto Slab"/>
              <a:sym typeface="Roboto Slab"/>
            </a:endParaRPr>
          </a:p>
          <a:p>
            <a:pPr indent="-317500" lvl="0" marL="457200" rtl="0" algn="l">
              <a:lnSpc>
                <a:spcPct val="130000"/>
              </a:lnSpc>
              <a:spcBef>
                <a:spcPts val="300"/>
              </a:spcBef>
              <a:spcAft>
                <a:spcPts val="0"/>
              </a:spcAft>
              <a:buClr>
                <a:schemeClr val="dk1"/>
              </a:buClr>
              <a:buSzPts val="1400"/>
              <a:buFont typeface="Roboto Slab"/>
              <a:buAutoNum type="arabicPeriod"/>
            </a:pPr>
            <a:r>
              <a:rPr b="1" lang="en" sz="1400">
                <a:solidFill>
                  <a:schemeClr val="dk1"/>
                </a:solidFill>
                <a:latin typeface="Roboto Slab"/>
                <a:ea typeface="Roboto Slab"/>
                <a:cs typeface="Roboto Slab"/>
                <a:sym typeface="Roboto Slab"/>
              </a:rPr>
              <a:t>Minh bạch &amp; Bản quyền khi sử dụng AI</a:t>
            </a:r>
            <a:endParaRPr b="1" sz="1400">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Nói rõ các nội dung có AI hỗ trợ</a:t>
            </a:r>
            <a:endParaRPr>
              <a:solidFill>
                <a:schemeClr val="dk1"/>
              </a:solidFill>
              <a:latin typeface="Roboto Slab"/>
              <a:ea typeface="Roboto Slab"/>
              <a:cs typeface="Roboto Slab"/>
              <a:sym typeface="Roboto Slab"/>
            </a:endParaRPr>
          </a:p>
          <a:p>
            <a:pPr indent="-285750" lvl="1" marL="742950" rtl="0" algn="l">
              <a:lnSpc>
                <a:spcPct val="130000"/>
              </a:lnSpc>
              <a:spcBef>
                <a:spcPts val="300"/>
              </a:spcBef>
              <a:spcAft>
                <a:spcPts val="0"/>
              </a:spcAft>
              <a:buClr>
                <a:schemeClr val="dk1"/>
              </a:buClr>
              <a:buSzPts val="1400"/>
              <a:buFont typeface="Roboto Slab"/>
              <a:buChar char="o"/>
            </a:pPr>
            <a:r>
              <a:rPr lang="en">
                <a:solidFill>
                  <a:schemeClr val="dk1"/>
                </a:solidFill>
                <a:latin typeface="Roboto Slab"/>
                <a:ea typeface="Roboto Slab"/>
                <a:cs typeface="Roboto Slab"/>
                <a:sym typeface="Roboto Slab"/>
              </a:rPr>
              <a:t>Kiểm tra quyền thương mại trước khi dùng nội dung tạo sinh vào sản phẩm.</a:t>
            </a:r>
            <a:endParaRPr>
              <a:solidFill>
                <a:schemeClr val="dk1"/>
              </a:solidFill>
              <a:latin typeface="Roboto Slab"/>
              <a:ea typeface="Roboto Slab"/>
              <a:cs typeface="Roboto Slab"/>
              <a:sym typeface="Roboto Slab"/>
            </a:endParaRPr>
          </a:p>
        </p:txBody>
      </p:sp>
      <p:sp>
        <p:nvSpPr>
          <p:cNvPr id="632" name="Google Shape;632;p51"/>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1"/>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634" name="Google Shape;634;p51"/>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2"/>
          <p:cNvSpPr txBox="1"/>
          <p:nvPr>
            <p:ph type="title"/>
          </p:nvPr>
        </p:nvSpPr>
        <p:spPr>
          <a:xfrm>
            <a:off x="311700" y="224175"/>
            <a:ext cx="5858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Nguyên tắc 3-2-1</a:t>
            </a:r>
            <a:endParaRPr b="1">
              <a:solidFill>
                <a:srgbClr val="0000AA"/>
              </a:solidFill>
              <a:latin typeface="Roboto Slab"/>
              <a:ea typeface="Roboto Slab"/>
              <a:cs typeface="Roboto Slab"/>
              <a:sym typeface="Roboto Slab"/>
            </a:endParaRPr>
          </a:p>
        </p:txBody>
      </p:sp>
      <p:sp>
        <p:nvSpPr>
          <p:cNvPr id="640" name="Google Shape;640;p52"/>
          <p:cNvSpPr txBox="1"/>
          <p:nvPr>
            <p:ph idx="1" type="body"/>
          </p:nvPr>
        </p:nvSpPr>
        <p:spPr>
          <a:xfrm>
            <a:off x="226208" y="664608"/>
            <a:ext cx="8520600" cy="39423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60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3 KHÔNG: </a:t>
            </a:r>
            <a:endParaRPr b="1" sz="1600">
              <a:solidFill>
                <a:schemeClr val="dk1"/>
              </a:solidFill>
              <a:latin typeface="Roboto Slab"/>
              <a:ea typeface="Roboto Slab"/>
              <a:cs typeface="Roboto Slab"/>
              <a:sym typeface="Roboto Slab"/>
            </a:endParaRPr>
          </a:p>
          <a:p>
            <a:pPr indent="-330200" lvl="1" marL="914400" rtl="0" algn="just">
              <a:lnSpc>
                <a:spcPct val="15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(1) không cung cấp dữ liệu mật; </a:t>
            </a:r>
            <a:endParaRPr sz="1600">
              <a:solidFill>
                <a:schemeClr val="dk1"/>
              </a:solidFill>
              <a:latin typeface="Roboto Slab"/>
              <a:ea typeface="Roboto Slab"/>
              <a:cs typeface="Roboto Slab"/>
              <a:sym typeface="Roboto Slab"/>
            </a:endParaRPr>
          </a:p>
          <a:p>
            <a:pPr indent="-330200" lvl="1" marL="914400" rtl="0" algn="just">
              <a:lnSpc>
                <a:spcPct val="15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(2) không tin 100%; </a:t>
            </a:r>
            <a:endParaRPr sz="1600">
              <a:solidFill>
                <a:schemeClr val="dk1"/>
              </a:solidFill>
              <a:latin typeface="Roboto Slab"/>
              <a:ea typeface="Roboto Slab"/>
              <a:cs typeface="Roboto Slab"/>
              <a:sym typeface="Roboto Slab"/>
            </a:endParaRPr>
          </a:p>
          <a:p>
            <a:pPr indent="-330200" lvl="1" marL="914400" rtl="0" algn="just">
              <a:lnSpc>
                <a:spcPct val="15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(3) không dùng đầu ra nguyên trạng.</a:t>
            </a:r>
            <a:endParaRPr sz="1600">
              <a:solidFill>
                <a:schemeClr val="dk1"/>
              </a:solidFill>
              <a:latin typeface="Roboto Slab"/>
              <a:ea typeface="Roboto Slab"/>
              <a:cs typeface="Roboto Slab"/>
              <a:sym typeface="Roboto Slab"/>
            </a:endParaRPr>
          </a:p>
          <a:p>
            <a:pPr indent="-330200" lvl="0" marL="457200" rtl="0" algn="just">
              <a:lnSpc>
                <a:spcPct val="150000"/>
              </a:lnSpc>
              <a:spcBef>
                <a:spcPts val="60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2 CÓ: </a:t>
            </a:r>
            <a:endParaRPr b="1" sz="1600">
              <a:solidFill>
                <a:schemeClr val="dk1"/>
              </a:solidFill>
              <a:latin typeface="Roboto Slab"/>
              <a:ea typeface="Roboto Slab"/>
              <a:cs typeface="Roboto Slab"/>
              <a:sym typeface="Roboto Slab"/>
            </a:endParaRPr>
          </a:p>
          <a:p>
            <a:pPr indent="-330200" lvl="1" marL="914400" rtl="0" algn="just">
              <a:lnSpc>
                <a:spcPct val="15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(1) có bối cảnh &amp; yêu cầu rõ; </a:t>
            </a:r>
            <a:endParaRPr sz="1600">
              <a:solidFill>
                <a:schemeClr val="dk1"/>
              </a:solidFill>
              <a:latin typeface="Roboto Slab"/>
              <a:ea typeface="Roboto Slab"/>
              <a:cs typeface="Roboto Slab"/>
              <a:sym typeface="Roboto Slab"/>
            </a:endParaRPr>
          </a:p>
          <a:p>
            <a:pPr indent="-330200" lvl="1" marL="914400" rtl="0" algn="just">
              <a:lnSpc>
                <a:spcPct val="15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(2) có kiểm tra pháp lý &amp; phê duyệt nội bộ.</a:t>
            </a:r>
            <a:endParaRPr sz="1600">
              <a:solidFill>
                <a:schemeClr val="dk1"/>
              </a:solidFill>
              <a:latin typeface="Roboto Slab"/>
              <a:ea typeface="Roboto Slab"/>
              <a:cs typeface="Roboto Slab"/>
              <a:sym typeface="Roboto Slab"/>
            </a:endParaRPr>
          </a:p>
          <a:p>
            <a:pPr indent="-330200" lvl="0" marL="457200" rtl="0" algn="just">
              <a:lnSpc>
                <a:spcPct val="150000"/>
              </a:lnSpc>
              <a:spcBef>
                <a:spcPts val="600"/>
              </a:spcBef>
              <a:spcAft>
                <a:spcPts val="0"/>
              </a:spcAft>
              <a:buClr>
                <a:schemeClr val="dk1"/>
              </a:buClr>
              <a:buSzPts val="1600"/>
              <a:buFont typeface="Roboto Slab"/>
              <a:buChar char="●"/>
            </a:pPr>
            <a:r>
              <a:rPr b="1" lang="en" sz="1600">
                <a:solidFill>
                  <a:schemeClr val="dk1"/>
                </a:solidFill>
                <a:latin typeface="Roboto Slab"/>
                <a:ea typeface="Roboto Slab"/>
                <a:cs typeface="Roboto Slab"/>
                <a:sym typeface="Roboto Slab"/>
              </a:rPr>
              <a:t>1 Quy trình kiểm tra nhanh (4 bước): </a:t>
            </a:r>
            <a:endParaRPr b="1" sz="1600">
              <a:solidFill>
                <a:schemeClr val="dk1"/>
              </a:solidFill>
              <a:latin typeface="Roboto Slab"/>
              <a:ea typeface="Roboto Slab"/>
              <a:cs typeface="Roboto Slab"/>
              <a:sym typeface="Roboto Slab"/>
            </a:endParaRPr>
          </a:p>
          <a:p>
            <a:pPr indent="0" lvl="0" marL="457200" rtl="0" algn="just">
              <a:lnSpc>
                <a:spcPct val="150000"/>
              </a:lnSpc>
              <a:spcBef>
                <a:spcPts val="600"/>
              </a:spcBef>
              <a:spcAft>
                <a:spcPts val="600"/>
              </a:spcAft>
              <a:buSzPts val="1800"/>
              <a:buNone/>
            </a:pPr>
            <a:r>
              <a:rPr lang="en" sz="1600">
                <a:solidFill>
                  <a:schemeClr val="dk1"/>
                </a:solidFill>
                <a:latin typeface="Roboto Slab"/>
                <a:ea typeface="Roboto Slab"/>
                <a:cs typeface="Roboto Slab"/>
                <a:sym typeface="Roboto Slab"/>
              </a:rPr>
              <a:t>Rà soát → Đối chiếu nguồn → Ghi chú điều chỉnh → Phê duyệt.</a:t>
            </a:r>
            <a:endParaRPr sz="1600">
              <a:solidFill>
                <a:schemeClr val="dk1"/>
              </a:solidFill>
              <a:latin typeface="Roboto Slab"/>
              <a:ea typeface="Roboto Slab"/>
              <a:cs typeface="Roboto Slab"/>
              <a:sym typeface="Roboto Slab"/>
            </a:endParaRPr>
          </a:p>
        </p:txBody>
      </p:sp>
      <p:sp>
        <p:nvSpPr>
          <p:cNvPr id="641" name="Google Shape;641;p52"/>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2"/>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643" name="Google Shape;643;p52"/>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644" name="Google Shape;644;p52"/>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3"/>
          <p:cNvSpPr txBox="1"/>
          <p:nvPr>
            <p:ph type="title"/>
          </p:nvPr>
        </p:nvSpPr>
        <p:spPr>
          <a:xfrm>
            <a:off x="311700" y="224175"/>
            <a:ext cx="7427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Tổng kết</a:t>
            </a:r>
            <a:endParaRPr b="1">
              <a:solidFill>
                <a:srgbClr val="0000AA"/>
              </a:solidFill>
              <a:latin typeface="Roboto Slab"/>
              <a:ea typeface="Roboto Slab"/>
              <a:cs typeface="Roboto Slab"/>
              <a:sym typeface="Roboto Slab"/>
            </a:endParaRPr>
          </a:p>
        </p:txBody>
      </p:sp>
      <p:sp>
        <p:nvSpPr>
          <p:cNvPr id="650" name="Google Shape;650;p53"/>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3"/>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652" name="Google Shape;652;p53"/>
          <p:cNvSpPr txBox="1"/>
          <p:nvPr>
            <p:ph idx="1" type="body"/>
          </p:nvPr>
        </p:nvSpPr>
        <p:spPr>
          <a:xfrm>
            <a:off x="311700" y="839369"/>
            <a:ext cx="8520600" cy="3733500"/>
          </a:xfrm>
          <a:prstGeom prst="rect">
            <a:avLst/>
          </a:prstGeom>
          <a:noFill/>
          <a:ln>
            <a:noFill/>
          </a:ln>
        </p:spPr>
        <p:txBody>
          <a:bodyPr anchorCtr="0" anchor="t" bIns="91425" lIns="91425" spcFirstLastPara="1" rIns="91425" wrap="square" tIns="91425">
            <a:noAutofit/>
          </a:bodyPr>
          <a:lstStyle/>
          <a:p>
            <a:pPr indent="-330200" lvl="0" marL="457200" rtl="0" algn="l">
              <a:lnSpc>
                <a:spcPct val="13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Giới thiệu AI tạo sinh</a:t>
            </a:r>
            <a:endParaRPr sz="1600">
              <a:solidFill>
                <a:schemeClr val="dk1"/>
              </a:solidFill>
              <a:latin typeface="Roboto Slab"/>
              <a:ea typeface="Roboto Slab"/>
              <a:cs typeface="Roboto Slab"/>
              <a:sym typeface="Roboto Slab"/>
            </a:endParaRPr>
          </a:p>
          <a:p>
            <a:pPr indent="-330200" lvl="0" marL="457200" rtl="0" algn="l">
              <a:lnSpc>
                <a:spcPct val="13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Giới thiệu ChatGPT, Gemini &amp; Chức năng chính</a:t>
            </a:r>
            <a:endParaRPr sz="1600">
              <a:solidFill>
                <a:schemeClr val="dk1"/>
              </a:solidFill>
              <a:latin typeface="Roboto Slab"/>
              <a:ea typeface="Roboto Slab"/>
              <a:cs typeface="Roboto Slab"/>
              <a:sym typeface="Roboto Slab"/>
            </a:endParaRPr>
          </a:p>
          <a:p>
            <a:pPr indent="-330200" lvl="0" marL="457200" rtl="0" algn="l">
              <a:lnSpc>
                <a:spcPct val="13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Sử dụng ChatGPT trong công tác đảng</a:t>
            </a:r>
            <a:endParaRPr sz="1600">
              <a:solidFill>
                <a:schemeClr val="dk1"/>
              </a:solidFill>
              <a:latin typeface="Roboto Slab"/>
              <a:ea typeface="Roboto Slab"/>
              <a:cs typeface="Roboto Slab"/>
              <a:sym typeface="Roboto Slab"/>
            </a:endParaRPr>
          </a:p>
          <a:p>
            <a:pPr indent="-330200" lvl="1" marL="914400" rtl="0" algn="l">
              <a:lnSpc>
                <a:spcPct val="130000"/>
              </a:lnSpc>
              <a:spcBef>
                <a:spcPts val="600"/>
              </a:spcBef>
              <a:spcAft>
                <a:spcPts val="0"/>
              </a:spcAft>
              <a:buClr>
                <a:schemeClr val="dk1"/>
              </a:buClr>
              <a:buSzPts val="1600"/>
              <a:buFont typeface="Roboto Slab"/>
              <a:buChar char="○"/>
            </a:pPr>
            <a:r>
              <a:rPr i="1" lang="en" sz="1600">
                <a:solidFill>
                  <a:schemeClr val="dk1"/>
                </a:solidFill>
                <a:latin typeface="Roboto Slab"/>
                <a:ea typeface="Roboto Slab"/>
                <a:cs typeface="Roboto Slab"/>
                <a:sym typeface="Roboto Slab"/>
              </a:rPr>
              <a:t>Hỗ trợ Phân tích và Tóm tắt tài liệu</a:t>
            </a:r>
            <a:endParaRPr i="1" sz="1600">
              <a:solidFill>
                <a:schemeClr val="dk1"/>
              </a:solidFill>
              <a:latin typeface="Roboto Slab"/>
              <a:ea typeface="Roboto Slab"/>
              <a:cs typeface="Roboto Slab"/>
              <a:sym typeface="Roboto Slab"/>
            </a:endParaRPr>
          </a:p>
          <a:p>
            <a:pPr indent="-330200" lvl="1" marL="914400" rtl="0" algn="l">
              <a:lnSpc>
                <a:spcPct val="130000"/>
              </a:lnSpc>
              <a:spcBef>
                <a:spcPts val="600"/>
              </a:spcBef>
              <a:spcAft>
                <a:spcPts val="0"/>
              </a:spcAft>
              <a:buClr>
                <a:schemeClr val="dk1"/>
              </a:buClr>
              <a:buSzPts val="1600"/>
              <a:buFont typeface="Roboto Slab"/>
              <a:buChar char="○"/>
            </a:pPr>
            <a:r>
              <a:rPr i="1" lang="en" sz="1600">
                <a:solidFill>
                  <a:schemeClr val="dk1"/>
                </a:solidFill>
                <a:latin typeface="Roboto Slab"/>
                <a:ea typeface="Roboto Slab"/>
                <a:cs typeface="Roboto Slab"/>
                <a:sym typeface="Roboto Slab"/>
              </a:rPr>
              <a:t>Hỗ trợ nghiên cứu và Tham mưu</a:t>
            </a:r>
            <a:endParaRPr i="1" sz="1600">
              <a:solidFill>
                <a:schemeClr val="dk1"/>
              </a:solidFill>
              <a:latin typeface="Roboto Slab"/>
              <a:ea typeface="Roboto Slab"/>
              <a:cs typeface="Roboto Slab"/>
              <a:sym typeface="Roboto Slab"/>
            </a:endParaRPr>
          </a:p>
          <a:p>
            <a:pPr indent="-330200" lvl="1" marL="914400" rtl="0" algn="l">
              <a:lnSpc>
                <a:spcPct val="130000"/>
              </a:lnSpc>
              <a:spcBef>
                <a:spcPts val="600"/>
              </a:spcBef>
              <a:spcAft>
                <a:spcPts val="0"/>
              </a:spcAft>
              <a:buClr>
                <a:schemeClr val="dk1"/>
              </a:buClr>
              <a:buSzPts val="1600"/>
              <a:buFont typeface="Roboto Slab"/>
              <a:buChar char="○"/>
            </a:pPr>
            <a:r>
              <a:rPr i="1" lang="en" sz="1600">
                <a:solidFill>
                  <a:schemeClr val="dk1"/>
                </a:solidFill>
                <a:latin typeface="Roboto Slab"/>
                <a:ea typeface="Roboto Slab"/>
                <a:cs typeface="Roboto Slab"/>
                <a:sym typeface="Roboto Slab"/>
              </a:rPr>
              <a:t>Hỗ trợ Xây dựng kế hoạch</a:t>
            </a:r>
            <a:endParaRPr i="1" sz="1600">
              <a:solidFill>
                <a:schemeClr val="dk1"/>
              </a:solidFill>
              <a:latin typeface="Roboto Slab"/>
              <a:ea typeface="Roboto Slab"/>
              <a:cs typeface="Roboto Slab"/>
              <a:sym typeface="Roboto Slab"/>
            </a:endParaRPr>
          </a:p>
          <a:p>
            <a:pPr indent="-330200" lvl="1" marL="914400" rtl="0" algn="l">
              <a:lnSpc>
                <a:spcPct val="130000"/>
              </a:lnSpc>
              <a:spcBef>
                <a:spcPts val="600"/>
              </a:spcBef>
              <a:spcAft>
                <a:spcPts val="0"/>
              </a:spcAft>
              <a:buClr>
                <a:schemeClr val="dk1"/>
              </a:buClr>
              <a:buSzPts val="1600"/>
              <a:buFont typeface="Roboto Slab"/>
              <a:buChar char="○"/>
            </a:pPr>
            <a:r>
              <a:rPr i="1" lang="en" sz="1600">
                <a:solidFill>
                  <a:schemeClr val="dk1"/>
                </a:solidFill>
                <a:latin typeface="Roboto Slab"/>
                <a:ea typeface="Roboto Slab"/>
                <a:cs typeface="Roboto Slab"/>
                <a:sym typeface="Roboto Slab"/>
              </a:rPr>
              <a:t>Hỗ trợ tổng hợp và Hệ thống hoá ý kiến</a:t>
            </a:r>
            <a:endParaRPr i="1" sz="1600">
              <a:solidFill>
                <a:schemeClr val="dk1"/>
              </a:solidFill>
              <a:latin typeface="Roboto Slab"/>
              <a:ea typeface="Roboto Slab"/>
              <a:cs typeface="Roboto Slab"/>
              <a:sym typeface="Roboto Slab"/>
            </a:endParaRPr>
          </a:p>
          <a:p>
            <a:pPr indent="-330200" lvl="1" marL="914400" rtl="0" algn="l">
              <a:lnSpc>
                <a:spcPct val="130000"/>
              </a:lnSpc>
              <a:spcBef>
                <a:spcPts val="600"/>
              </a:spcBef>
              <a:spcAft>
                <a:spcPts val="0"/>
              </a:spcAft>
              <a:buClr>
                <a:schemeClr val="dk1"/>
              </a:buClr>
              <a:buSzPts val="1600"/>
              <a:buFont typeface="Roboto Slab"/>
              <a:buChar char="○"/>
            </a:pPr>
            <a:r>
              <a:rPr i="1" lang="en" sz="1600">
                <a:solidFill>
                  <a:schemeClr val="dk1"/>
                </a:solidFill>
                <a:latin typeface="Roboto Slab"/>
                <a:ea typeface="Roboto Slab"/>
                <a:cs typeface="Roboto Slab"/>
                <a:sym typeface="Roboto Slab"/>
              </a:rPr>
              <a:t>Hỗ trợ xây dựng báo cáo</a:t>
            </a:r>
            <a:endParaRPr i="1" sz="1600">
              <a:solidFill>
                <a:schemeClr val="dk1"/>
              </a:solidFill>
              <a:latin typeface="Roboto Slab"/>
              <a:ea typeface="Roboto Slab"/>
              <a:cs typeface="Roboto Slab"/>
              <a:sym typeface="Roboto Slab"/>
            </a:endParaRPr>
          </a:p>
          <a:p>
            <a:pPr indent="-330200" lvl="0" marL="457200" rtl="0" algn="l">
              <a:lnSpc>
                <a:spcPct val="130000"/>
              </a:lnSpc>
              <a:spcBef>
                <a:spcPts val="60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Nâng cao chất lượng phản hồi từ ChatGPT</a:t>
            </a:r>
            <a:endParaRPr sz="1600">
              <a:solidFill>
                <a:schemeClr val="dk1"/>
              </a:solidFill>
              <a:latin typeface="Roboto Slab"/>
              <a:ea typeface="Roboto Slab"/>
              <a:cs typeface="Roboto Slab"/>
              <a:sym typeface="Roboto Slab"/>
            </a:endParaRPr>
          </a:p>
          <a:p>
            <a:pPr indent="-330200" lvl="0" marL="457200" rtl="0" algn="l">
              <a:lnSpc>
                <a:spcPct val="130000"/>
              </a:lnSpc>
              <a:spcBef>
                <a:spcPts val="600"/>
              </a:spcBef>
              <a:spcAft>
                <a:spcPts val="600"/>
              </a:spcAft>
              <a:buClr>
                <a:schemeClr val="dk1"/>
              </a:buClr>
              <a:buSzPts val="1600"/>
              <a:buFont typeface="Roboto Slab"/>
              <a:buChar char="●"/>
            </a:pPr>
            <a:r>
              <a:rPr lang="en" sz="1600">
                <a:solidFill>
                  <a:schemeClr val="dk1"/>
                </a:solidFill>
                <a:latin typeface="Roboto Slab"/>
                <a:ea typeface="Roboto Slab"/>
                <a:cs typeface="Roboto Slab"/>
                <a:sym typeface="Roboto Slab"/>
              </a:rPr>
              <a:t>Khuyến cáo khi sử dụng, khai thác ChatGPT &amp; Gemini </a:t>
            </a:r>
            <a:endParaRPr sz="1600">
              <a:solidFill>
                <a:schemeClr val="dk1"/>
              </a:solidFill>
              <a:latin typeface="Roboto Slab"/>
              <a:ea typeface="Roboto Slab"/>
              <a:cs typeface="Roboto Slab"/>
              <a:sym typeface="Roboto Slab"/>
            </a:endParaRPr>
          </a:p>
        </p:txBody>
      </p:sp>
      <p:pic>
        <p:nvPicPr>
          <p:cNvPr id="653" name="Google Shape;653;p53"/>
          <p:cNvPicPr preferRelativeResize="0"/>
          <p:nvPr/>
        </p:nvPicPr>
        <p:blipFill rotWithShape="1">
          <a:blip r:embed="rId3">
            <a:alphaModFix/>
          </a:blip>
          <a:srcRect b="0" l="17188" r="20373" t="0"/>
          <a:stretch/>
        </p:blipFill>
        <p:spPr>
          <a:xfrm>
            <a:off x="6255925" y="1871125"/>
            <a:ext cx="2216525" cy="2007253"/>
          </a:xfrm>
          <a:prstGeom prst="rect">
            <a:avLst/>
          </a:prstGeom>
          <a:noFill/>
          <a:ln>
            <a:noFill/>
          </a:ln>
        </p:spPr>
      </p:pic>
      <p:sp>
        <p:nvSpPr>
          <p:cNvPr id="654" name="Google Shape;654;p53"/>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655" name="Google Shape;655;p53"/>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5"/>
          <p:cNvSpPr txBox="1"/>
          <p:nvPr/>
        </p:nvSpPr>
        <p:spPr>
          <a:xfrm>
            <a:off x="1675050" y="1463788"/>
            <a:ext cx="57939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200" u="none" cap="none" strike="noStrike">
                <a:solidFill>
                  <a:srgbClr val="FF0000"/>
                </a:solidFill>
                <a:latin typeface="Roboto Slab"/>
                <a:ea typeface="Roboto Slab"/>
                <a:cs typeface="Roboto Slab"/>
                <a:sym typeface="Roboto Slab"/>
              </a:rPr>
              <a:t>Q&amp;A</a:t>
            </a:r>
            <a:endParaRPr b="1" i="0" sz="3200" u="none" cap="none" strike="noStrike">
              <a:solidFill>
                <a:srgbClr val="FF0000"/>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3600"/>
              <a:buFont typeface="Arial"/>
              <a:buNone/>
            </a:pPr>
            <a:r>
              <a:rPr b="1" i="0" lang="en" sz="3200" u="none" cap="none" strike="noStrike">
                <a:solidFill>
                  <a:srgbClr val="0000AA"/>
                </a:solidFill>
                <a:latin typeface="Roboto Slab"/>
                <a:ea typeface="Roboto Slab"/>
                <a:cs typeface="Roboto Slab"/>
                <a:sym typeface="Roboto Slab"/>
              </a:rPr>
              <a:t>Xin Trân Trọng Cảm ơn!</a:t>
            </a:r>
            <a:endParaRPr b="1" i="0" sz="3200" u="none" cap="none" strike="noStrike">
              <a:solidFill>
                <a:srgbClr val="0000AA"/>
              </a:solidFill>
              <a:latin typeface="Roboto Slab"/>
              <a:ea typeface="Roboto Slab"/>
              <a:cs typeface="Roboto Slab"/>
              <a:sym typeface="Roboto Slab"/>
            </a:endParaRPr>
          </a:p>
        </p:txBody>
      </p:sp>
      <p:sp>
        <p:nvSpPr>
          <p:cNvPr id="661" name="Google Shape;661;p55"/>
          <p:cNvSpPr txBox="1"/>
          <p:nvPr/>
        </p:nvSpPr>
        <p:spPr>
          <a:xfrm>
            <a:off x="2038338" y="4558750"/>
            <a:ext cx="5067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lang="en" sz="1200">
                <a:solidFill>
                  <a:srgbClr val="FF0000"/>
                </a:solidFill>
                <a:latin typeface="Roboto Slab"/>
                <a:ea typeface="Roboto Slab"/>
                <a:cs typeface="Roboto Slab"/>
                <a:sym typeface="Roboto Slab"/>
              </a:rPr>
              <a:t>Khảo sát, đánh giá nhanh cuối chuyên đề</a:t>
            </a:r>
            <a:endParaRPr b="1" i="0" sz="1200" cap="none" strike="noStrike">
              <a:solidFill>
                <a:srgbClr val="FF0000"/>
              </a:solidFill>
              <a:latin typeface="Roboto Slab"/>
              <a:ea typeface="Roboto Slab"/>
              <a:cs typeface="Roboto Slab"/>
              <a:sym typeface="Roboto Slab"/>
            </a:endParaRPr>
          </a:p>
        </p:txBody>
      </p:sp>
      <p:grpSp>
        <p:nvGrpSpPr>
          <p:cNvPr id="662" name="Google Shape;662;p55"/>
          <p:cNvGrpSpPr/>
          <p:nvPr/>
        </p:nvGrpSpPr>
        <p:grpSpPr>
          <a:xfrm>
            <a:off x="0" y="58450"/>
            <a:ext cx="9144000" cy="1019475"/>
            <a:chOff x="0" y="58450"/>
            <a:chExt cx="9144000" cy="1019475"/>
          </a:xfrm>
        </p:grpSpPr>
        <p:pic>
          <p:nvPicPr>
            <p:cNvPr id="663" name="Google Shape;663;p55"/>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664" name="Google Shape;664;p55"/>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665" name="Google Shape;665;p55"/>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5"/>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667" name="Google Shape;667;p55"/>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5"/>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669" name="Google Shape;669;p55"/>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670" name="Google Shape;670;p55"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671" name="Google Shape;671;p55"/>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pic>
        <p:nvPicPr>
          <p:cNvPr id="672" name="Google Shape;672;p55" title="Screenshot 2025-09-08 at 00.47.19.png"/>
          <p:cNvPicPr preferRelativeResize="0"/>
          <p:nvPr/>
        </p:nvPicPr>
        <p:blipFill>
          <a:blip r:embed="rId6">
            <a:alphaModFix/>
          </a:blip>
          <a:stretch>
            <a:fillRect/>
          </a:stretch>
        </p:blipFill>
        <p:spPr>
          <a:xfrm>
            <a:off x="3778856" y="2914738"/>
            <a:ext cx="1586275" cy="1644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Nguyên lý hoạt động AI tạo sinh</a:t>
            </a:r>
            <a:endParaRPr b="1">
              <a:solidFill>
                <a:srgbClr val="0000AA"/>
              </a:solidFill>
              <a:latin typeface="Roboto Slab"/>
              <a:ea typeface="Roboto Slab"/>
              <a:cs typeface="Roboto Slab"/>
              <a:sym typeface="Roboto Slab"/>
            </a:endParaRPr>
          </a:p>
        </p:txBody>
      </p:sp>
      <p:sp>
        <p:nvSpPr>
          <p:cNvPr id="108" name="Google Shape;108;p5"/>
          <p:cNvSpPr txBox="1"/>
          <p:nvPr>
            <p:ph idx="1" type="body"/>
          </p:nvPr>
        </p:nvSpPr>
        <p:spPr>
          <a:xfrm>
            <a:off x="131500" y="1218000"/>
            <a:ext cx="4009200" cy="2707500"/>
          </a:xfrm>
          <a:prstGeom prst="rect">
            <a:avLst/>
          </a:prstGeom>
          <a:noFill/>
          <a:ln>
            <a:noFill/>
          </a:ln>
        </p:spPr>
        <p:txBody>
          <a:bodyPr anchorCtr="0" anchor="t" bIns="91425" lIns="91425" spcFirstLastPara="1" rIns="91425" wrap="square" tIns="91425">
            <a:noAutofit/>
          </a:bodyPr>
          <a:lstStyle/>
          <a:p>
            <a:pPr indent="-330200" lvl="0" marL="457200" rtl="0" algn="just">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AI tạo sinh được </a:t>
            </a:r>
            <a:r>
              <a:rPr b="1" lang="en" sz="1600">
                <a:solidFill>
                  <a:schemeClr val="dk1"/>
                </a:solidFill>
                <a:latin typeface="Roboto Slab"/>
                <a:ea typeface="Roboto Slab"/>
                <a:cs typeface="Roboto Slab"/>
                <a:sym typeface="Roboto Slab"/>
              </a:rPr>
              <a:t>học (huấn luyện) </a:t>
            </a:r>
            <a:r>
              <a:rPr lang="en" sz="1600">
                <a:solidFill>
                  <a:schemeClr val="dk1"/>
                </a:solidFill>
                <a:latin typeface="Roboto Slab"/>
                <a:ea typeface="Roboto Slab"/>
                <a:cs typeface="Roboto Slab"/>
                <a:sym typeface="Roboto Slab"/>
              </a:rPr>
              <a:t>từ một lượng dữ liệu khổng lồ để nhận biết các mẫu, các quy tắc, các cấu trúc và các tri thức.</a:t>
            </a:r>
            <a:endParaRPr sz="1600">
              <a:solidFill>
                <a:schemeClr val="dk1"/>
              </a:solidFill>
              <a:latin typeface="Roboto Slab"/>
              <a:ea typeface="Roboto Slab"/>
              <a:cs typeface="Roboto Slab"/>
              <a:sym typeface="Roboto Slab"/>
            </a:endParaRPr>
          </a:p>
          <a:p>
            <a:pPr indent="0" lvl="0" marL="457200" rtl="0" algn="just">
              <a:lnSpc>
                <a:spcPct val="130000"/>
              </a:lnSpc>
              <a:spcBef>
                <a:spcPts val="0"/>
              </a:spcBef>
              <a:spcAft>
                <a:spcPts val="0"/>
              </a:spcAft>
              <a:buSzPts val="1800"/>
              <a:buNone/>
            </a:pPr>
            <a:r>
              <a:t/>
            </a:r>
            <a:endParaRPr sz="1600">
              <a:solidFill>
                <a:schemeClr val="dk1"/>
              </a:solidFill>
              <a:latin typeface="Roboto Slab"/>
              <a:ea typeface="Roboto Slab"/>
              <a:cs typeface="Roboto Slab"/>
              <a:sym typeface="Roboto Slab"/>
            </a:endParaRPr>
          </a:p>
          <a:p>
            <a:pPr indent="-330200" lvl="0" marL="457200" rtl="0" algn="just">
              <a:lnSpc>
                <a:spcPct val="130000"/>
              </a:lnSpc>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Khi nhận được </a:t>
            </a:r>
            <a:r>
              <a:rPr b="1" lang="en" sz="1600">
                <a:solidFill>
                  <a:schemeClr val="dk1"/>
                </a:solidFill>
                <a:latin typeface="Roboto Slab"/>
                <a:ea typeface="Roboto Slab"/>
                <a:cs typeface="Roboto Slab"/>
                <a:sym typeface="Roboto Slab"/>
              </a:rPr>
              <a:t>câu lệnh </a:t>
            </a:r>
            <a:r>
              <a:rPr lang="en" sz="1600">
                <a:solidFill>
                  <a:schemeClr val="dk1"/>
                </a:solidFill>
                <a:latin typeface="Roboto Slab"/>
                <a:ea typeface="Roboto Slab"/>
                <a:cs typeface="Roboto Slab"/>
                <a:sym typeface="Roboto Slab"/>
              </a:rPr>
              <a:t>(prompt), AI tạo sinh sẽ phân tích, suy luận và </a:t>
            </a:r>
            <a:r>
              <a:rPr b="1" lang="en" sz="1600">
                <a:solidFill>
                  <a:schemeClr val="dk1"/>
                </a:solidFill>
                <a:latin typeface="Roboto Slab"/>
                <a:ea typeface="Roboto Slab"/>
                <a:cs typeface="Roboto Slab"/>
                <a:sym typeface="Roboto Slab"/>
              </a:rPr>
              <a:t>tạo ra câu trả lời</a:t>
            </a:r>
            <a:r>
              <a:rPr lang="en" sz="1600">
                <a:solidFill>
                  <a:schemeClr val="dk1"/>
                </a:solidFill>
                <a:latin typeface="Roboto Slab"/>
                <a:ea typeface="Roboto Slab"/>
                <a:cs typeface="Roboto Slab"/>
                <a:sym typeface="Roboto Slab"/>
              </a:rPr>
              <a:t> dựa trên những gì đã học. </a:t>
            </a:r>
            <a:endParaRPr/>
          </a:p>
        </p:txBody>
      </p:sp>
      <p:sp>
        <p:nvSpPr>
          <p:cNvPr id="109" name="Google Shape;109;p5"/>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11" name="Google Shape;111;p5"/>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12" name="Google Shape;112;p5"/>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pic>
        <p:nvPicPr>
          <p:cNvPr id="113" name="Google Shape;113;p5"/>
          <p:cNvPicPr preferRelativeResize="0"/>
          <p:nvPr/>
        </p:nvPicPr>
        <p:blipFill rotWithShape="1">
          <a:blip r:embed="rId3">
            <a:alphaModFix/>
          </a:blip>
          <a:srcRect b="0" l="0" r="31759" t="0"/>
          <a:stretch/>
        </p:blipFill>
        <p:spPr>
          <a:xfrm>
            <a:off x="4316525" y="1152872"/>
            <a:ext cx="4155924" cy="304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6"/>
          <p:cNvPicPr preferRelativeResize="0"/>
          <p:nvPr/>
        </p:nvPicPr>
        <p:blipFill rotWithShape="1">
          <a:blip r:embed="rId3">
            <a:alphaModFix/>
          </a:blip>
          <a:srcRect b="24011" l="0" r="0" t="0"/>
          <a:stretch/>
        </p:blipFill>
        <p:spPr>
          <a:xfrm>
            <a:off x="387875" y="907468"/>
            <a:ext cx="3987246" cy="2665005"/>
          </a:xfrm>
          <a:prstGeom prst="rect">
            <a:avLst/>
          </a:prstGeom>
          <a:noFill/>
          <a:ln>
            <a:noFill/>
          </a:ln>
        </p:spPr>
      </p:pic>
      <p:sp>
        <p:nvSpPr>
          <p:cNvPr id="119" name="Google Shape;119;p16"/>
          <p:cNvSpPr txBox="1"/>
          <p:nvPr>
            <p:ph type="title"/>
          </p:nvPr>
        </p:nvSpPr>
        <p:spPr>
          <a:xfrm>
            <a:off x="311701" y="224175"/>
            <a:ext cx="6924368"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AI tạo sinh và Máy tìm kiếm (Google)</a:t>
            </a:r>
            <a:endParaRPr b="1">
              <a:solidFill>
                <a:srgbClr val="0000AA"/>
              </a:solidFill>
              <a:latin typeface="Roboto Slab"/>
              <a:ea typeface="Roboto Slab"/>
              <a:cs typeface="Roboto Slab"/>
              <a:sym typeface="Roboto Slab"/>
            </a:endParaRPr>
          </a:p>
        </p:txBody>
      </p:sp>
      <p:sp>
        <p:nvSpPr>
          <p:cNvPr id="120" name="Google Shape;120;p16"/>
          <p:cNvSpPr txBox="1"/>
          <p:nvPr>
            <p:ph idx="1" type="body"/>
          </p:nvPr>
        </p:nvSpPr>
        <p:spPr>
          <a:xfrm>
            <a:off x="4525500" y="3559700"/>
            <a:ext cx="4525500" cy="3785400"/>
          </a:xfrm>
          <a:prstGeom prst="rect">
            <a:avLst/>
          </a:prstGeom>
          <a:noFill/>
          <a:ln>
            <a:noFill/>
          </a:ln>
        </p:spPr>
        <p:txBody>
          <a:bodyPr anchorCtr="0" anchor="t" bIns="91425" lIns="91425" spcFirstLastPara="1" rIns="91425" wrap="square" tIns="91425">
            <a:noAutofit/>
          </a:bodyPr>
          <a:lstStyle/>
          <a:p>
            <a:pPr indent="0" lvl="0" marL="139700" rtl="0" algn="l">
              <a:lnSpc>
                <a:spcPct val="130000"/>
              </a:lnSpc>
              <a:spcBef>
                <a:spcPts val="600"/>
              </a:spcBef>
              <a:spcAft>
                <a:spcPts val="0"/>
              </a:spcAft>
              <a:buClr>
                <a:schemeClr val="dk1"/>
              </a:buClr>
              <a:buSzPts val="1400"/>
              <a:buNone/>
            </a:pPr>
            <a:r>
              <a:rPr b="1" lang="en" sz="1400">
                <a:solidFill>
                  <a:schemeClr val="dk1"/>
                </a:solidFill>
                <a:latin typeface="Roboto Slab"/>
                <a:ea typeface="Roboto Slab"/>
                <a:cs typeface="Roboto Slab"/>
                <a:sym typeface="Roboto Slab"/>
              </a:rPr>
              <a:t>AI tạo sinh (ChatGPT/Gemini): </a:t>
            </a:r>
            <a:r>
              <a:rPr i="1" lang="en" sz="1400">
                <a:solidFill>
                  <a:schemeClr val="dk1"/>
                </a:solidFill>
                <a:latin typeface="Roboto Slab"/>
                <a:ea typeface="Roboto Slab"/>
                <a:cs typeface="Roboto Slab"/>
                <a:sym typeface="Roboto Slab"/>
              </a:rPr>
              <a:t>Tạo ra câu trả lời dựa trên tri thức đã được học.</a:t>
            </a:r>
            <a:r>
              <a:rPr lang="en" sz="1400">
                <a:solidFill>
                  <a:schemeClr val="dk1"/>
                </a:solidFill>
                <a:latin typeface="Roboto Slab"/>
                <a:ea typeface="Roboto Slab"/>
                <a:cs typeface="Roboto Slab"/>
                <a:sym typeface="Roboto Slab"/>
              </a:rPr>
              <a:t> Câu trả lời có tính tổng hợp, có nội dung mới, giải thích được các khái niệm phức tạp, hỗ trợ sáng tạo.</a:t>
            </a:r>
            <a:endParaRPr sz="1400">
              <a:solidFill>
                <a:schemeClr val="dk1"/>
              </a:solidFill>
              <a:latin typeface="Roboto Slab"/>
              <a:ea typeface="Roboto Slab"/>
              <a:cs typeface="Roboto Slab"/>
              <a:sym typeface="Roboto Slab"/>
            </a:endParaRPr>
          </a:p>
        </p:txBody>
      </p:sp>
      <p:sp>
        <p:nvSpPr>
          <p:cNvPr id="121" name="Google Shape;121;p16"/>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23" name="Google Shape;123;p16"/>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24" name="Google Shape;124;p16"/>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
        <p:nvSpPr>
          <p:cNvPr id="125" name="Google Shape;125;p16"/>
          <p:cNvSpPr txBox="1"/>
          <p:nvPr/>
        </p:nvSpPr>
        <p:spPr>
          <a:xfrm>
            <a:off x="-90075" y="3562531"/>
            <a:ext cx="4525500" cy="2049248"/>
          </a:xfrm>
          <a:prstGeom prst="rect">
            <a:avLst/>
          </a:prstGeom>
          <a:noFill/>
          <a:ln>
            <a:noFill/>
          </a:ln>
        </p:spPr>
        <p:txBody>
          <a:bodyPr anchorCtr="0" anchor="t" bIns="91425" lIns="91425" spcFirstLastPara="1" rIns="91425" wrap="square" tIns="91425">
            <a:noAutofit/>
          </a:bodyPr>
          <a:lstStyle/>
          <a:p>
            <a:pPr indent="0" lvl="1" marL="425450" marR="0" rtl="0" algn="just">
              <a:lnSpc>
                <a:spcPct val="130000"/>
              </a:lnSpc>
              <a:spcBef>
                <a:spcPts val="600"/>
              </a:spcBef>
              <a:spcAft>
                <a:spcPts val="0"/>
              </a:spcAft>
              <a:buClr>
                <a:schemeClr val="dk1"/>
              </a:buClr>
              <a:buSzPts val="1400"/>
              <a:buFont typeface="Arial"/>
              <a:buNone/>
            </a:pPr>
            <a:r>
              <a:rPr b="1" i="0" lang="en" sz="1400" u="none" cap="none" strike="noStrike">
                <a:solidFill>
                  <a:schemeClr val="dk1"/>
                </a:solidFill>
                <a:latin typeface="Roboto Slab"/>
                <a:ea typeface="Roboto Slab"/>
                <a:cs typeface="Roboto Slab"/>
                <a:sym typeface="Roboto Slab"/>
              </a:rPr>
              <a:t>Máy tìm kiếm (Google): </a:t>
            </a:r>
            <a:r>
              <a:rPr b="0" i="0" lang="en" sz="1400" u="none" cap="none" strike="noStrike">
                <a:solidFill>
                  <a:schemeClr val="dk1"/>
                </a:solidFill>
                <a:latin typeface="Roboto Slab"/>
                <a:ea typeface="Roboto Slab"/>
                <a:cs typeface="Roboto Slab"/>
                <a:sym typeface="Roboto Slab"/>
              </a:rPr>
              <a:t>Tìm câu trả lời bằng cách </a:t>
            </a:r>
            <a:r>
              <a:rPr b="0" i="1" lang="en" sz="1400" u="none" cap="none" strike="noStrike">
                <a:solidFill>
                  <a:schemeClr val="dk1"/>
                </a:solidFill>
                <a:latin typeface="Roboto Slab"/>
                <a:ea typeface="Roboto Slab"/>
                <a:cs typeface="Roboto Slab"/>
                <a:sym typeface="Roboto Slab"/>
              </a:rPr>
              <a:t>so sánh nội dung </a:t>
            </a:r>
            <a:r>
              <a:rPr b="0" i="0" lang="en" sz="1400" u="none" cap="none" strike="noStrike">
                <a:solidFill>
                  <a:schemeClr val="dk1"/>
                </a:solidFill>
                <a:latin typeface="Roboto Slab"/>
                <a:ea typeface="Roboto Slab"/>
                <a:cs typeface="Roboto Slab"/>
                <a:sym typeface="Roboto Slab"/>
              </a:rPr>
              <a:t>câu hỏi với nội dung các tài liệu có sẵn trên mạng. Kết quả trả về là danh sách các tài liệu trên mạng.</a:t>
            </a:r>
            <a:endParaRPr/>
          </a:p>
        </p:txBody>
      </p:sp>
      <p:pic>
        <p:nvPicPr>
          <p:cNvPr id="126" name="Google Shape;126;p16"/>
          <p:cNvPicPr preferRelativeResize="0"/>
          <p:nvPr/>
        </p:nvPicPr>
        <p:blipFill rotWithShape="1">
          <a:blip r:embed="rId4">
            <a:alphaModFix/>
          </a:blip>
          <a:srcRect b="0" l="0" r="0" t="0"/>
          <a:stretch/>
        </p:blipFill>
        <p:spPr>
          <a:xfrm>
            <a:off x="4736009" y="933844"/>
            <a:ext cx="4390168" cy="26474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Một số công cụ AI tạo sinh</a:t>
            </a:r>
            <a:endParaRPr b="1">
              <a:solidFill>
                <a:srgbClr val="0000AA"/>
              </a:solidFill>
              <a:latin typeface="Roboto Slab"/>
              <a:ea typeface="Roboto Slab"/>
              <a:cs typeface="Roboto Slab"/>
              <a:sym typeface="Roboto Slab"/>
            </a:endParaRPr>
          </a:p>
        </p:txBody>
      </p:sp>
      <p:sp>
        <p:nvSpPr>
          <p:cNvPr id="132" name="Google Shape;132;p7"/>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34" name="Google Shape;134;p7"/>
          <p:cNvSpPr txBox="1"/>
          <p:nvPr/>
        </p:nvSpPr>
        <p:spPr>
          <a:xfrm>
            <a:off x="5062325"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graphicFrame>
        <p:nvGraphicFramePr>
          <p:cNvPr id="135" name="Google Shape;135;p7"/>
          <p:cNvGraphicFramePr/>
          <p:nvPr/>
        </p:nvGraphicFramePr>
        <p:xfrm>
          <a:off x="548641" y="977936"/>
          <a:ext cx="3000000" cy="3000000"/>
        </p:xfrm>
        <a:graphic>
          <a:graphicData uri="http://schemas.openxmlformats.org/drawingml/2006/table">
            <a:tbl>
              <a:tblPr>
                <a:noFill/>
                <a:tableStyleId>{63044650-F9CC-420F-92A0-EA50F53302B8}</a:tableStyleId>
              </a:tblPr>
              <a:tblGrid>
                <a:gridCol w="1810500"/>
                <a:gridCol w="2112275"/>
                <a:gridCol w="2265850"/>
                <a:gridCol w="1848950"/>
              </a:tblGrid>
              <a:tr h="278650">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Tiêu chí</a:t>
                      </a:r>
                      <a:endParaRPr b="1" sz="1400" u="none" cap="none" strike="noStrike">
                        <a:latin typeface="Roboto Slab"/>
                        <a:ea typeface="Roboto Slab"/>
                        <a:cs typeface="Roboto Slab"/>
                        <a:sym typeface="Roboto Slab"/>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ChatGPT</a:t>
                      </a:r>
                      <a:endParaRPr b="1" sz="1400" u="none" cap="none" strike="noStrike">
                        <a:latin typeface="Roboto Slab"/>
                        <a:ea typeface="Roboto Slab"/>
                        <a:cs typeface="Roboto Slab"/>
                        <a:sym typeface="Roboto Slab"/>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Gemini</a:t>
                      </a:r>
                      <a:endParaRPr b="1" sz="1400" u="none" cap="none" strike="noStrike">
                        <a:latin typeface="Roboto Slab"/>
                        <a:ea typeface="Roboto Slab"/>
                        <a:cs typeface="Roboto Slab"/>
                        <a:sym typeface="Roboto Slab"/>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latin typeface="Roboto Slab"/>
                          <a:ea typeface="Roboto Slab"/>
                          <a:cs typeface="Roboto Slab"/>
                          <a:sym typeface="Roboto Slab"/>
                        </a:rPr>
                        <a:t>Deepseek</a:t>
                      </a:r>
                      <a:endParaRPr b="1" sz="1400" u="none" cap="none" strike="noStrike">
                        <a:latin typeface="Roboto Slab"/>
                        <a:ea typeface="Roboto Slab"/>
                        <a:cs typeface="Roboto Slab"/>
                        <a:sym typeface="Roboto Slab"/>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2875">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latin typeface="Roboto Slab"/>
                          <a:ea typeface="Roboto Slab"/>
                          <a:cs typeface="Roboto Slab"/>
                          <a:sym typeface="Roboto Slab"/>
                        </a:rPr>
                        <a:t>Phiên bản mới nhất</a:t>
                      </a:r>
                      <a:endParaRPr b="0" sz="1400" u="none" cap="none" strike="noStrike">
                        <a:latin typeface="Roboto Slab"/>
                        <a:ea typeface="Roboto Slab"/>
                        <a:cs typeface="Roboto Slab"/>
                        <a:sym typeface="Roboto Slab"/>
                      </a:endParaRPr>
                    </a:p>
                  </a:txBody>
                  <a:tcPr marT="19050" marB="19050" marR="28575" marL="1188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GPT-5</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2.5 Pro, 2.5 Flash</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V3.1</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3525">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latin typeface="Roboto Slab"/>
                          <a:ea typeface="Roboto Slab"/>
                          <a:cs typeface="Roboto Slab"/>
                          <a:sym typeface="Roboto Slab"/>
                        </a:rPr>
                        <a:t>Số lượng tham số</a:t>
                      </a:r>
                      <a:endParaRPr b="0" sz="1400" u="none" cap="none" strike="noStrike">
                        <a:latin typeface="Roboto Slab"/>
                        <a:ea typeface="Roboto Slab"/>
                        <a:cs typeface="Roboto Slab"/>
                        <a:sym typeface="Roboto Slab"/>
                      </a:endParaRPr>
                    </a:p>
                  </a:txBody>
                  <a:tcPr marT="19050" marB="19050" marR="28575" marL="1188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Hàng nghìn tỷ</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Hàng nghìn tỷ</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236 tỷ</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75075">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latin typeface="Roboto Slab"/>
                          <a:ea typeface="Roboto Slab"/>
                          <a:cs typeface="Roboto Slab"/>
                          <a:sym typeface="Roboto Slab"/>
                        </a:rPr>
                        <a:t>Phiên bản miễn phí</a:t>
                      </a:r>
                      <a:endParaRPr b="0" sz="1400" u="none" cap="none" strike="noStrike">
                        <a:latin typeface="Roboto Slab"/>
                        <a:ea typeface="Roboto Slab"/>
                        <a:cs typeface="Roboto Slab"/>
                        <a:sym typeface="Roboto Slab"/>
                      </a:endParaRPr>
                    </a:p>
                  </a:txBody>
                  <a:tcPr marT="19050" marB="19050" marR="28575" marL="1188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(giới hạn độ dài ngữ cảnh và câu trả lời)</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(giới hạn độ dài ngữ cảnh và câu trả lời)</a:t>
                      </a:r>
                      <a:endParaRPr sz="14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(mã nguồn mở)</a:t>
                      </a:r>
                      <a:endParaRPr sz="1400" u="none" cap="none" strike="noStrike">
                        <a:latin typeface="Roboto Slab"/>
                        <a:ea typeface="Roboto Slab"/>
                        <a:cs typeface="Roboto Slab"/>
                        <a:sym typeface="Roboto Slab"/>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6650">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latin typeface="Roboto Slab"/>
                          <a:ea typeface="Roboto Slab"/>
                          <a:cs typeface="Roboto Slab"/>
                          <a:sym typeface="Roboto Slab"/>
                        </a:rPr>
                        <a:t>Phiên bản trả phí</a:t>
                      </a:r>
                      <a:endParaRPr b="0" sz="1400" u="none" cap="none" strike="noStrike">
                        <a:latin typeface="Roboto Slab"/>
                        <a:ea typeface="Roboto Slab"/>
                        <a:cs typeface="Roboto Slab"/>
                        <a:sym typeface="Roboto Slab"/>
                      </a:endParaRPr>
                    </a:p>
                  </a:txBody>
                  <a:tcPr marT="19050" marB="19050" marR="28575" marL="1188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(ChatGPT Plus)</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(Gemini Advanced)</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Có (các dịch vụ thương mại)</a:t>
                      </a:r>
                      <a:endParaRPr sz="1400" u="none" cap="none" strike="noStrike">
                        <a:latin typeface="Roboto Slab"/>
                        <a:ea typeface="Roboto Slab"/>
                        <a:cs typeface="Roboto Slab"/>
                        <a:sym typeface="Roboto Slab"/>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241300">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latin typeface="Roboto Slab"/>
                          <a:ea typeface="Roboto Slab"/>
                          <a:cs typeface="Roboto Slab"/>
                          <a:sym typeface="Roboto Slab"/>
                        </a:rPr>
                        <a:t>Ưu điểm chính</a:t>
                      </a:r>
                      <a:endParaRPr b="0" sz="1400" u="none" cap="none" strike="noStrike">
                        <a:latin typeface="Roboto Slab"/>
                        <a:ea typeface="Roboto Slab"/>
                        <a:cs typeface="Roboto Slab"/>
                        <a:sym typeface="Roboto Slab"/>
                      </a:endParaRPr>
                    </a:p>
                  </a:txBody>
                  <a:tcPr marT="19050" marB="19050" marR="28575" marL="1188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Giao tiếp tự nhiên, khả năng viết và tóm tắt văn bản vượt trội.</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Tích hợp với hệ sinh thái Google, khả năng đa phương thức mạnh mẽ.</a:t>
                      </a:r>
                      <a:endParaRPr sz="1400" u="none" cap="none" strike="noStrike">
                        <a:latin typeface="Roboto Slab"/>
                        <a:ea typeface="Roboto Slab"/>
                        <a:cs typeface="Roboto Slab"/>
                        <a:sym typeface="Roboto Slab"/>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latin typeface="Roboto Slab"/>
                          <a:ea typeface="Roboto Slab"/>
                          <a:cs typeface="Roboto Slab"/>
                          <a:sym typeface="Roboto Slab"/>
                        </a:rPr>
                        <a:t>Mã nguồn mở</a:t>
                      </a:r>
                      <a:endParaRPr sz="1400" u="none" cap="none" strike="noStrike">
                        <a:latin typeface="Roboto Slab"/>
                        <a:ea typeface="Roboto Slab"/>
                        <a:cs typeface="Roboto Slab"/>
                        <a:sym typeface="Roboto Slab"/>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36" name="Google Shape;136;p7"/>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8"/>
          <p:cNvSpPr txBox="1"/>
          <p:nvPr>
            <p:ph type="title"/>
          </p:nvPr>
        </p:nvSpPr>
        <p:spPr>
          <a:xfrm>
            <a:off x="311700" y="224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a:solidFill>
                  <a:srgbClr val="0000AA"/>
                </a:solidFill>
                <a:latin typeface="Roboto Slab"/>
                <a:ea typeface="Roboto Slab"/>
                <a:cs typeface="Roboto Slab"/>
                <a:sym typeface="Roboto Slab"/>
              </a:rPr>
              <a:t>Ảo giác (Hallucination)</a:t>
            </a:r>
            <a:endParaRPr b="1">
              <a:solidFill>
                <a:srgbClr val="0000AA"/>
              </a:solidFill>
              <a:latin typeface="Roboto Slab"/>
              <a:ea typeface="Roboto Slab"/>
              <a:cs typeface="Roboto Slab"/>
              <a:sym typeface="Roboto Slab"/>
            </a:endParaRPr>
          </a:p>
        </p:txBody>
      </p:sp>
      <p:sp>
        <p:nvSpPr>
          <p:cNvPr id="142" name="Google Shape;142;p8"/>
          <p:cNvSpPr/>
          <p:nvPr/>
        </p:nvSpPr>
        <p:spPr>
          <a:xfrm>
            <a:off x="0" y="4933250"/>
            <a:ext cx="9144000" cy="2100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
          <p:cNvSpPr txBox="1"/>
          <p:nvPr>
            <p:ph idx="12" type="sldNum"/>
          </p:nvPr>
        </p:nvSpPr>
        <p:spPr>
          <a:xfrm>
            <a:off x="8472458" y="4841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44" name="Google Shape;144;p8"/>
          <p:cNvSpPr txBox="1"/>
          <p:nvPr/>
        </p:nvSpPr>
        <p:spPr>
          <a:xfrm>
            <a:off x="311700" y="1285679"/>
            <a:ext cx="4059600" cy="3370123"/>
          </a:xfrm>
          <a:prstGeom prst="rect">
            <a:avLst/>
          </a:prstGeom>
          <a:noFill/>
          <a:ln>
            <a:noFill/>
          </a:ln>
        </p:spPr>
        <p:txBody>
          <a:bodyPr anchorCtr="0" anchor="t" bIns="91425" lIns="91425" spcFirstLastPara="1" rIns="91425" wrap="square" tIns="91425">
            <a:spAutoFit/>
          </a:bodyPr>
          <a:lstStyle/>
          <a:p>
            <a:pPr indent="0" lvl="0" marL="0" marR="0" rtl="0" algn="just">
              <a:lnSpc>
                <a:spcPct val="130000"/>
              </a:lnSpc>
              <a:spcBef>
                <a:spcPts val="0"/>
              </a:spcBef>
              <a:spcAft>
                <a:spcPts val="0"/>
              </a:spcAft>
              <a:buClr>
                <a:srgbClr val="000000"/>
              </a:buClr>
              <a:buSzPts val="1100"/>
              <a:buFont typeface="Arial"/>
              <a:buNone/>
            </a:pPr>
            <a:r>
              <a:rPr b="1" i="0" lang="en" sz="1400" u="none" cap="none" strike="noStrike">
                <a:solidFill>
                  <a:srgbClr val="000000"/>
                </a:solidFill>
                <a:latin typeface="Roboto Slab"/>
                <a:ea typeface="Roboto Slab"/>
                <a:cs typeface="Roboto Slab"/>
                <a:sym typeface="Roboto Slab"/>
              </a:rPr>
              <a:t>Hiện tượng ảo giác (bịa đặt)</a:t>
            </a:r>
            <a:r>
              <a:rPr b="0" i="0" lang="en" sz="1400" u="none" cap="none" strike="noStrike">
                <a:solidFill>
                  <a:srgbClr val="000000"/>
                </a:solidFill>
                <a:latin typeface="Roboto Slab"/>
                <a:ea typeface="Roboto Slab"/>
                <a:cs typeface="Roboto Slab"/>
                <a:sym typeface="Roboto Slab"/>
              </a:rPr>
              <a:t>: AI tạo sinh có thể tạo ra thông tin không hoàn toàn đúng với sự thật, không có căn cứ hoặc không tồn tại trong thực tế, mặc dù câu trả lời trông có vẻ hợp lý.</a:t>
            </a:r>
            <a:endParaRPr b="1" i="0" sz="1400" u="none" cap="none" strike="noStrike">
              <a:solidFill>
                <a:srgbClr val="000000"/>
              </a:solidFill>
              <a:latin typeface="Roboto Slab"/>
              <a:ea typeface="Roboto Slab"/>
              <a:cs typeface="Roboto Slab"/>
              <a:sym typeface="Roboto Slab"/>
            </a:endParaRPr>
          </a:p>
          <a:p>
            <a:pPr indent="0" lvl="0" marL="0" marR="0" rtl="0" algn="just">
              <a:lnSpc>
                <a:spcPct val="130000"/>
              </a:lnSpc>
              <a:spcBef>
                <a:spcPts val="600"/>
              </a:spcBef>
              <a:spcAft>
                <a:spcPts val="0"/>
              </a:spcAft>
              <a:buClr>
                <a:srgbClr val="000000"/>
              </a:buClr>
              <a:buSzPts val="1100"/>
              <a:buFont typeface="Arial"/>
              <a:buNone/>
            </a:pPr>
            <a:r>
              <a:rPr b="1" i="0" lang="en" sz="1400" u="none" cap="none" strike="noStrike">
                <a:solidFill>
                  <a:srgbClr val="000000"/>
                </a:solidFill>
                <a:latin typeface="Roboto Slab"/>
                <a:ea typeface="Roboto Slab"/>
                <a:cs typeface="Roboto Slab"/>
                <a:sym typeface="Roboto Slab"/>
              </a:rPr>
              <a:t>Nguyên nhân</a:t>
            </a:r>
            <a:r>
              <a:rPr b="0" i="0" lang="en" sz="1400" u="none" cap="none" strike="noStrike">
                <a:solidFill>
                  <a:srgbClr val="000000"/>
                </a:solidFill>
                <a:latin typeface="Roboto Slab"/>
                <a:ea typeface="Roboto Slab"/>
                <a:cs typeface="Roboto Slab"/>
                <a:sym typeface="Roboto Slab"/>
              </a:rPr>
              <a:t>:</a:t>
            </a:r>
            <a:endParaRPr b="0" i="0" sz="1400" u="none" cap="none" strike="noStrike">
              <a:solidFill>
                <a:srgbClr val="000000"/>
              </a:solidFill>
              <a:latin typeface="Roboto Slab"/>
              <a:ea typeface="Roboto Slab"/>
              <a:cs typeface="Roboto Slab"/>
              <a:sym typeface="Roboto Slab"/>
            </a:endParaRPr>
          </a:p>
          <a:p>
            <a:pPr indent="-317500" lvl="0" marL="457200" marR="0" rtl="0" algn="just">
              <a:lnSpc>
                <a:spcPct val="130000"/>
              </a:lnSpc>
              <a:spcBef>
                <a:spcPts val="600"/>
              </a:spcBef>
              <a:spcAft>
                <a:spcPts val="0"/>
              </a:spcAft>
              <a:buClr>
                <a:srgbClr val="000000"/>
              </a:buClr>
              <a:buSzPts val="1400"/>
              <a:buFont typeface="Roboto Slab"/>
              <a:buChar char="-"/>
            </a:pPr>
            <a:r>
              <a:rPr b="0" i="0" lang="en" sz="1400" u="none" cap="none" strike="noStrike">
                <a:solidFill>
                  <a:srgbClr val="000000"/>
                </a:solidFill>
                <a:latin typeface="Roboto Slab"/>
                <a:ea typeface="Roboto Slab"/>
                <a:cs typeface="Roboto Slab"/>
                <a:sym typeface="Roboto Slab"/>
              </a:rPr>
              <a:t>Quá trình học chưa đủ tốt, dữ liệu chưa đủ nhiều</a:t>
            </a:r>
            <a:endParaRPr b="0" i="0" sz="1400" u="none" cap="none" strike="noStrike">
              <a:solidFill>
                <a:srgbClr val="000000"/>
              </a:solidFill>
              <a:latin typeface="Roboto Slab"/>
              <a:ea typeface="Roboto Slab"/>
              <a:cs typeface="Roboto Slab"/>
              <a:sym typeface="Roboto Slab"/>
            </a:endParaRPr>
          </a:p>
          <a:p>
            <a:pPr indent="-317500" lvl="0" marL="457200" marR="0" rtl="0" algn="just">
              <a:lnSpc>
                <a:spcPct val="130000"/>
              </a:lnSpc>
              <a:spcBef>
                <a:spcPts val="600"/>
              </a:spcBef>
              <a:spcAft>
                <a:spcPts val="0"/>
              </a:spcAft>
              <a:buClr>
                <a:srgbClr val="000000"/>
              </a:buClr>
              <a:buSzPts val="1400"/>
              <a:buFont typeface="Roboto Slab"/>
              <a:buChar char="-"/>
            </a:pPr>
            <a:r>
              <a:rPr b="0" i="0" lang="en" sz="1400" u="none" cap="none" strike="noStrike">
                <a:solidFill>
                  <a:srgbClr val="000000"/>
                </a:solidFill>
                <a:latin typeface="Roboto Slab"/>
                <a:ea typeface="Roboto Slab"/>
                <a:cs typeface="Roboto Slab"/>
                <a:sym typeface="Roboto Slab"/>
              </a:rPr>
              <a:t>Người dùng chưa biết cách đặt yêu cầu </a:t>
            </a:r>
            <a:endParaRPr b="1" i="0" sz="1400" u="none" cap="none" strike="noStrike">
              <a:solidFill>
                <a:srgbClr val="000000"/>
              </a:solidFill>
              <a:latin typeface="Roboto Slab"/>
              <a:ea typeface="Roboto Slab"/>
              <a:cs typeface="Roboto Slab"/>
              <a:sym typeface="Roboto Slab"/>
            </a:endParaRPr>
          </a:p>
          <a:p>
            <a:pPr indent="-317500" lvl="0" marL="457200" marR="0" rtl="0" algn="just">
              <a:lnSpc>
                <a:spcPct val="130000"/>
              </a:lnSpc>
              <a:spcBef>
                <a:spcPts val="600"/>
              </a:spcBef>
              <a:spcAft>
                <a:spcPts val="600"/>
              </a:spcAft>
              <a:buClr>
                <a:srgbClr val="000000"/>
              </a:buClr>
              <a:buSzPts val="1400"/>
              <a:buFont typeface="Roboto Slab"/>
              <a:buChar char="-"/>
            </a:pPr>
            <a:r>
              <a:rPr b="0" i="0" lang="en" sz="1400" u="none" cap="none" strike="noStrike">
                <a:solidFill>
                  <a:srgbClr val="000000"/>
                </a:solidFill>
                <a:latin typeface="Roboto Slab"/>
                <a:ea typeface="Roboto Slab"/>
                <a:cs typeface="Roboto Slab"/>
                <a:sym typeface="Roboto Slab"/>
              </a:rPr>
              <a:t>Chưa cập nhật kiến thức mới</a:t>
            </a:r>
            <a:endParaRPr b="0" i="0" sz="1400" u="none" cap="none" strike="noStrike">
              <a:solidFill>
                <a:srgbClr val="595959"/>
              </a:solidFill>
              <a:latin typeface="Roboto Slab"/>
              <a:ea typeface="Roboto Slab"/>
              <a:cs typeface="Roboto Slab"/>
              <a:sym typeface="Roboto Slab"/>
            </a:endParaRPr>
          </a:p>
        </p:txBody>
      </p:sp>
      <p:sp>
        <p:nvSpPr>
          <p:cNvPr id="145" name="Google Shape;145;p8"/>
          <p:cNvSpPr txBox="1"/>
          <p:nvPr/>
        </p:nvSpPr>
        <p:spPr>
          <a:xfrm>
            <a:off x="4847326" y="1257857"/>
            <a:ext cx="3847250" cy="1585019"/>
          </a:xfrm>
          <a:prstGeom prst="rect">
            <a:avLst/>
          </a:prstGeom>
          <a:noFill/>
          <a:ln>
            <a:noFill/>
          </a:ln>
        </p:spPr>
        <p:txBody>
          <a:bodyPr anchorCtr="0" anchor="t" bIns="91425" lIns="91425" spcFirstLastPara="1" rIns="91425" wrap="square" tIns="91425">
            <a:spAutoFit/>
          </a:bodyPr>
          <a:lstStyle/>
          <a:p>
            <a:pPr indent="0" lvl="0" marL="114300" marR="0" rtl="0" algn="l">
              <a:lnSpc>
                <a:spcPct val="150000"/>
              </a:lnSpc>
              <a:spcBef>
                <a:spcPts val="0"/>
              </a:spcBef>
              <a:spcAft>
                <a:spcPts val="0"/>
              </a:spcAft>
              <a:buNone/>
            </a:pPr>
            <a:r>
              <a:rPr b="1" i="0" lang="en" sz="1400" u="none" cap="none" strike="noStrike">
                <a:solidFill>
                  <a:srgbClr val="000000"/>
                </a:solidFill>
                <a:latin typeface="Roboto Slab"/>
                <a:ea typeface="Roboto Slab"/>
                <a:cs typeface="Roboto Slab"/>
                <a:sym typeface="Roboto Slab"/>
              </a:rPr>
              <a:t>Câu hỏi:</a:t>
            </a:r>
            <a:r>
              <a:rPr b="0" i="0" lang="en" sz="1400" u="none" cap="none" strike="noStrike">
                <a:solidFill>
                  <a:srgbClr val="000000"/>
                </a:solidFill>
                <a:latin typeface="Roboto Slab"/>
                <a:ea typeface="Roboto Slab"/>
                <a:cs typeface="Roboto Slab"/>
                <a:sym typeface="Roboto Slab"/>
              </a:rPr>
              <a:t> </a:t>
            </a:r>
            <a:r>
              <a:rPr b="0" i="0" lang="en" sz="1400" u="none" cap="none" strike="noStrike">
                <a:solidFill>
                  <a:srgbClr val="FF0000"/>
                </a:solidFill>
                <a:latin typeface="Roboto Slab"/>
                <a:ea typeface="Roboto Slab"/>
                <a:cs typeface="Roboto Slab"/>
                <a:sym typeface="Roboto Slab"/>
              </a:rPr>
              <a:t>Hãy tạo giúp bức ảnh hai người mặc trang phục dân tộc Kinh và dân tộc Bố Y</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None/>
            </a:pPr>
            <a:r>
              <a:rPr b="1" i="0" lang="en" sz="1400" u="none" cap="none" strike="noStrike">
                <a:solidFill>
                  <a:srgbClr val="000000"/>
                </a:solidFill>
                <a:latin typeface="Roboto Slab"/>
                <a:ea typeface="Roboto Slab"/>
                <a:cs typeface="Roboto Slab"/>
                <a:sym typeface="Roboto Slab"/>
              </a:rPr>
              <a:t>   Kết quả</a:t>
            </a:r>
            <a:endParaRPr b="1" i="0" sz="1400" u="none" cap="none" strike="noStrike">
              <a:solidFill>
                <a:srgbClr val="000000"/>
              </a:solidFill>
              <a:latin typeface="Roboto Slab"/>
              <a:ea typeface="Roboto Slab"/>
              <a:cs typeface="Roboto Slab"/>
              <a:sym typeface="Roboto Slab"/>
            </a:endParaRPr>
          </a:p>
        </p:txBody>
      </p:sp>
      <p:sp>
        <p:nvSpPr>
          <p:cNvPr id="146" name="Google Shape;146;p8"/>
          <p:cNvSpPr txBox="1"/>
          <p:nvPr/>
        </p:nvSpPr>
        <p:spPr>
          <a:xfrm>
            <a:off x="5027050" y="4876700"/>
            <a:ext cx="15123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ChatGPT &amp; Gemini</a:t>
            </a:r>
            <a:endParaRPr b="1" i="0" sz="900" u="none" cap="none" strike="noStrike">
              <a:solidFill>
                <a:schemeClr val="lt1"/>
              </a:solidFill>
              <a:latin typeface="Roboto Slab"/>
              <a:ea typeface="Roboto Slab"/>
              <a:cs typeface="Roboto Slab"/>
              <a:sym typeface="Roboto Slab"/>
            </a:endParaRPr>
          </a:p>
        </p:txBody>
      </p:sp>
      <p:sp>
        <p:nvSpPr>
          <p:cNvPr id="147" name="Google Shape;147;p8"/>
          <p:cNvSpPr txBox="1"/>
          <p:nvPr/>
        </p:nvSpPr>
        <p:spPr>
          <a:xfrm>
            <a:off x="55300" y="4876700"/>
            <a:ext cx="3460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Roboto Slab"/>
                <a:ea typeface="Roboto Slab"/>
                <a:cs typeface="Roboto Slab"/>
                <a:sym typeface="Roboto Slab"/>
              </a:rPr>
              <a:t>GS. TS. Lê Sỹ Vinh, TS. Lê Đức Trọng, TS. Mẫn Đức Chức</a:t>
            </a:r>
            <a:endParaRPr b="1" i="0" sz="900" u="none" cap="none" strike="noStrike">
              <a:solidFill>
                <a:schemeClr val="lt1"/>
              </a:solidFill>
              <a:latin typeface="Roboto Slab"/>
              <a:ea typeface="Roboto Slab"/>
              <a:cs typeface="Roboto Slab"/>
              <a:sym typeface="Roboto Slab"/>
            </a:endParaRPr>
          </a:p>
        </p:txBody>
      </p:sp>
      <p:cxnSp>
        <p:nvCxnSpPr>
          <p:cNvPr id="148" name="Google Shape;148;p8"/>
          <p:cNvCxnSpPr/>
          <p:nvPr/>
        </p:nvCxnSpPr>
        <p:spPr>
          <a:xfrm flipH="1">
            <a:off x="4649325" y="1768364"/>
            <a:ext cx="9300" cy="2329200"/>
          </a:xfrm>
          <a:prstGeom prst="straightConnector1">
            <a:avLst/>
          </a:prstGeom>
          <a:noFill/>
          <a:ln cap="flat" cmpd="sng" w="28575">
            <a:solidFill>
              <a:schemeClr val="dk1"/>
            </a:solidFill>
            <a:prstDash val="solid"/>
            <a:round/>
            <a:headEnd len="sm" w="sm" type="none"/>
            <a:tailEnd len="sm" w="sm" type="none"/>
          </a:ln>
        </p:spPr>
      </p:cxnSp>
      <p:sp>
        <p:nvSpPr>
          <p:cNvPr id="149" name="Google Shape;149;p8"/>
          <p:cNvSpPr txBox="1"/>
          <p:nvPr/>
        </p:nvSpPr>
        <p:spPr>
          <a:xfrm>
            <a:off x="4636304" y="939713"/>
            <a:ext cx="4415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Ví dụ minh hoạ</a:t>
            </a:r>
            <a:endParaRPr b="0" i="0" sz="1400" u="none" cap="none" strike="noStrike">
              <a:solidFill>
                <a:srgbClr val="000000"/>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b="0" l="0" r="0" t="0"/>
          <a:stretch/>
        </p:blipFill>
        <p:spPr>
          <a:xfrm>
            <a:off x="5817351" y="2749286"/>
            <a:ext cx="2053606" cy="20708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nvSpPr>
        <p:spPr>
          <a:xfrm>
            <a:off x="765150" y="2088377"/>
            <a:ext cx="7613700" cy="1588097"/>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800"/>
              <a:buFont typeface="Arial"/>
              <a:buNone/>
            </a:pPr>
            <a:r>
              <a:rPr b="1" i="0" lang="en" sz="4800" u="none" cap="none" strike="noStrike">
                <a:solidFill>
                  <a:srgbClr val="0000AA"/>
                </a:solidFill>
                <a:latin typeface="Roboto Slab"/>
                <a:ea typeface="Roboto Slab"/>
                <a:cs typeface="Roboto Slab"/>
                <a:sym typeface="Roboto Slab"/>
              </a:rPr>
              <a:t>2</a:t>
            </a:r>
            <a:r>
              <a:rPr b="1" i="0" lang="en" sz="2800" u="none" cap="none" strike="noStrike">
                <a:solidFill>
                  <a:srgbClr val="0000AA"/>
                </a:solidFill>
                <a:latin typeface="Roboto Slab"/>
                <a:ea typeface="Roboto Slab"/>
                <a:cs typeface="Roboto Slab"/>
                <a:sym typeface="Roboto Slab"/>
              </a:rPr>
              <a:t>. GIỚI THIỆU CHATGPT VÀ CÁC CHỨC NĂNG CHÍNH</a:t>
            </a:r>
            <a:endParaRPr b="1" i="0" sz="2800" u="none" cap="none" strike="noStrike">
              <a:solidFill>
                <a:srgbClr val="0000AA"/>
              </a:solidFill>
              <a:latin typeface="Roboto Slab"/>
              <a:ea typeface="Roboto Slab"/>
              <a:cs typeface="Roboto Slab"/>
              <a:sym typeface="Roboto Slab"/>
            </a:endParaRPr>
          </a:p>
        </p:txBody>
      </p:sp>
      <p:grpSp>
        <p:nvGrpSpPr>
          <p:cNvPr id="156" name="Google Shape;156;p9"/>
          <p:cNvGrpSpPr/>
          <p:nvPr/>
        </p:nvGrpSpPr>
        <p:grpSpPr>
          <a:xfrm>
            <a:off x="0" y="58450"/>
            <a:ext cx="9144000" cy="1019475"/>
            <a:chOff x="0" y="58450"/>
            <a:chExt cx="9144000" cy="1019475"/>
          </a:xfrm>
        </p:grpSpPr>
        <p:pic>
          <p:nvPicPr>
            <p:cNvPr id="157" name="Google Shape;157;p9"/>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158" name="Google Shape;158;p9"/>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159" name="Google Shape;159;p9"/>
            <p:cNvSpPr/>
            <p:nvPr/>
          </p:nvSpPr>
          <p:spPr>
            <a:xfrm>
              <a:off x="0" y="990325"/>
              <a:ext cx="9144000" cy="87600"/>
            </a:xfrm>
            <a:prstGeom prst="rect">
              <a:avLst/>
            </a:prstGeom>
            <a:solidFill>
              <a:srgbClr val="0000AA"/>
            </a:solidFill>
            <a:ln cap="flat" cmpd="sng" w="9525">
              <a:solidFill>
                <a:srgbClr val="0000A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9"/>
            <p:cNvSpPr txBox="1"/>
            <p:nvPr/>
          </p:nvSpPr>
          <p:spPr>
            <a:xfrm>
              <a:off x="1783828" y="58450"/>
              <a:ext cx="277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C4587"/>
                  </a:solidFill>
                  <a:latin typeface="Roboto Slab"/>
                  <a:ea typeface="Roboto Slab"/>
                  <a:cs typeface="Roboto Slab"/>
                  <a:sym typeface="Roboto Slab"/>
                </a:rPr>
                <a:t>UET</a:t>
              </a:r>
              <a:endParaRPr b="0" i="0" sz="800" u="none" cap="none" strike="noStrike">
                <a:solidFill>
                  <a:srgbClr val="1C4587"/>
                </a:solidFill>
                <a:latin typeface="Roboto Slab"/>
                <a:ea typeface="Roboto Slab"/>
                <a:cs typeface="Roboto Slab"/>
                <a:sym typeface="Roboto Slab"/>
              </a:endParaRPr>
            </a:p>
          </p:txBody>
        </p:sp>
        <p:sp>
          <p:nvSpPr>
            <p:cNvPr id="161" name="Google Shape;161;p9"/>
            <p:cNvSpPr/>
            <p:nvPr/>
          </p:nvSpPr>
          <p:spPr>
            <a:xfrm>
              <a:off x="4572000" y="990325"/>
              <a:ext cx="4572000" cy="876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9"/>
            <p:cNvSpPr txBox="1"/>
            <p:nvPr/>
          </p:nvSpPr>
          <p:spPr>
            <a:xfrm>
              <a:off x="2375578" y="58450"/>
              <a:ext cx="1468500" cy="2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50"/>
                <a:buFont typeface="Arial"/>
                <a:buNone/>
              </a:pPr>
              <a:r>
                <a:rPr b="0" i="1" lang="en" sz="550" u="none" cap="none" strike="noStrike">
                  <a:solidFill>
                    <a:srgbClr val="1C4587"/>
                  </a:solidFill>
                  <a:latin typeface="Roboto"/>
                  <a:ea typeface="Roboto"/>
                  <a:cs typeface="Roboto"/>
                  <a:sym typeface="Roboto"/>
                </a:rPr>
                <a:t>Since 2004</a:t>
              </a:r>
              <a:endParaRPr b="0" i="1" sz="550" u="none" cap="none" strike="noStrike">
                <a:solidFill>
                  <a:srgbClr val="1C4587"/>
                </a:solidFill>
                <a:latin typeface="Roboto"/>
                <a:ea typeface="Roboto"/>
                <a:cs typeface="Roboto"/>
                <a:sym typeface="Roboto"/>
              </a:endParaRPr>
            </a:p>
          </p:txBody>
        </p:sp>
        <p:sp>
          <p:nvSpPr>
            <p:cNvPr id="163" name="Google Shape;163;p9"/>
            <p:cNvSpPr txBox="1"/>
            <p:nvPr/>
          </p:nvSpPr>
          <p:spPr>
            <a:xfrm>
              <a:off x="1827678" y="543925"/>
              <a:ext cx="277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1C4587"/>
                  </a:solidFill>
                  <a:latin typeface="Roboto Slab"/>
                  <a:ea typeface="Roboto Slab"/>
                  <a:cs typeface="Roboto Slab"/>
                  <a:sym typeface="Roboto Slab"/>
                </a:rPr>
                <a:t>TRƯỜNG </a:t>
              </a:r>
              <a:r>
                <a:rPr b="1" i="0" lang="en" sz="900" u="none" cap="none" strike="noStrike">
                  <a:solidFill>
                    <a:srgbClr val="1C4587"/>
                  </a:solidFill>
                  <a:latin typeface="Roboto Slab"/>
                  <a:ea typeface="Roboto Slab"/>
                  <a:cs typeface="Roboto Slab"/>
                  <a:sym typeface="Roboto Slab"/>
                </a:rPr>
                <a:t>ĐẠI HỌC CÔNG NGHỆ, ĐHQGHN</a:t>
              </a:r>
              <a:endParaRPr b="1" i="0" sz="90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C4587"/>
                  </a:solidFill>
                  <a:latin typeface="Roboto Slab"/>
                  <a:ea typeface="Roboto Slab"/>
                  <a:cs typeface="Roboto Slab"/>
                  <a:sym typeface="Roboto Slab"/>
                </a:rPr>
                <a:t>VNU-University of Engineering and Technology</a:t>
              </a:r>
              <a:endParaRPr b="0" i="0" sz="800" u="none" cap="none" strike="noStrike">
                <a:solidFill>
                  <a:srgbClr val="1C4587"/>
                </a:solidFill>
                <a:latin typeface="Roboto Slab"/>
                <a:ea typeface="Roboto Slab"/>
                <a:cs typeface="Roboto Slab"/>
                <a:sym typeface="Roboto Slab"/>
              </a:endParaRPr>
            </a:p>
          </p:txBody>
        </p:sp>
        <p:pic>
          <p:nvPicPr>
            <p:cNvPr id="164" name="Google Shape;164;p9"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165" name="Google Shape;165;p9"/>
            <p:cNvSpPr txBox="1"/>
            <p:nvPr/>
          </p:nvSpPr>
          <p:spPr>
            <a:xfrm>
              <a:off x="4976100" y="233475"/>
              <a:ext cx="3113100" cy="609600"/>
            </a:xfrm>
            <a:prstGeom prst="rect">
              <a:avLst/>
            </a:prstGeom>
            <a:noFill/>
            <a:ln>
              <a:noFill/>
            </a:ln>
          </p:spPr>
          <p:txBody>
            <a:bodyPr anchorCtr="0" anchor="t" bIns="91425" lIns="91425" spcFirstLastPara="1" rIns="91425" wrap="square" tIns="91425">
              <a:spAutoFit/>
            </a:bodyPr>
            <a:lstStyle/>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ĐẢNG CỘNG SẢN VIỆT NAM</a:t>
              </a:r>
              <a:endParaRPr b="1" sz="120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800"/>
                <a:buFont typeface="Arial"/>
                <a:buNone/>
              </a:pPr>
              <a:r>
                <a:rPr b="1" lang="en" sz="1200">
                  <a:solidFill>
                    <a:srgbClr val="FF0000"/>
                  </a:solidFill>
                  <a:latin typeface="Roboto Slab"/>
                  <a:ea typeface="Roboto Slab"/>
                  <a:cs typeface="Roboto Slab"/>
                  <a:sym typeface="Roboto Slab"/>
                </a:rPr>
                <a:t>VĂN PHÒNG TRUNG ƯƠNG ĐẢNG</a:t>
              </a:r>
              <a:endParaRPr b="1" sz="1200">
                <a:solidFill>
                  <a:srgbClr val="FF0000"/>
                </a:solidFill>
                <a:latin typeface="Roboto Slab"/>
                <a:ea typeface="Roboto Slab"/>
                <a:cs typeface="Roboto Slab"/>
                <a:sym typeface="Roboto Slab"/>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